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58" r:id="rId3"/>
    <p:sldId id="289" r:id="rId4"/>
    <p:sldId id="262" r:id="rId5"/>
    <p:sldId id="295" r:id="rId6"/>
    <p:sldId id="264" r:id="rId7"/>
    <p:sldId id="275" r:id="rId8"/>
    <p:sldId id="272" r:id="rId9"/>
    <p:sldId id="273" r:id="rId10"/>
    <p:sldId id="274" r:id="rId11"/>
    <p:sldId id="276" r:id="rId12"/>
    <p:sldId id="265" r:id="rId13"/>
    <p:sldId id="266" r:id="rId14"/>
    <p:sldId id="267" r:id="rId15"/>
    <p:sldId id="268" r:id="rId16"/>
    <p:sldId id="278" r:id="rId17"/>
    <p:sldId id="288" r:id="rId18"/>
    <p:sldId id="297" r:id="rId19"/>
    <p:sldId id="277" r:id="rId20"/>
    <p:sldId id="296" r:id="rId21"/>
    <p:sldId id="269" r:id="rId22"/>
    <p:sldId id="298" r:id="rId23"/>
    <p:sldId id="282" r:id="rId24"/>
    <p:sldId id="284" r:id="rId25"/>
    <p:sldId id="285" r:id="rId26"/>
    <p:sldId id="299" r:id="rId27"/>
    <p:sldId id="286" r:id="rId28"/>
    <p:sldId id="291" r:id="rId29"/>
    <p:sldId id="287" r:id="rId30"/>
    <p:sldId id="292" r:id="rId31"/>
    <p:sldId id="293" r:id="rId32"/>
    <p:sldId id="294" r:id="rId33"/>
  </p:sldIdLst>
  <p:sldSz cx="9144000" cy="5143500" type="screen16x9"/>
  <p:notesSz cx="6858000" cy="9144000"/>
  <p:embeddedFontLst>
    <p:embeddedFont>
      <p:font typeface="Roboto Slab" panose="020B0604020202020204" charset="0"/>
      <p:regular r:id="rId35"/>
      <p:bold r:id="rId36"/>
    </p:embeddedFont>
    <p:embeddedFont>
      <p:font typeface="Cambria Math" panose="02040503050406030204" pitchFamily="18" charset="0"/>
      <p:regular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4D7729-9CCB-430F-B93C-3AB83234C127}">
  <a:tblStyle styleId="{E44D7729-9CCB-430F-B93C-3AB83234C1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5332" autoAdjust="0"/>
  </p:normalViewPr>
  <p:slideViewPr>
    <p:cSldViewPr snapToGrid="0">
      <p:cViewPr varScale="1">
        <p:scale>
          <a:sx n="116" d="100"/>
          <a:sy n="116" d="100"/>
        </p:scale>
        <p:origin x="68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6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0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4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67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27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10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8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61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258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7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12" Type="http://schemas.openxmlformats.org/officeDocument/2006/relationships/image" Target="../media/image56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766964" y="945832"/>
            <a:ext cx="7610071" cy="153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400" dirty="0" smtClean="0"/>
              <a:t>Визуелни систем препознавања интелигентног мобилног робота у </a:t>
            </a:r>
            <a:r>
              <a:rPr lang="sr-Cyrl-RS" sz="2400" dirty="0"/>
              <a:t>ф</a:t>
            </a:r>
            <a:r>
              <a:rPr lang="sr-Cyrl-RS" sz="2400" dirty="0" smtClean="0"/>
              <a:t>ункцији идентификације технолошких ентитета</a:t>
            </a:r>
            <a:endParaRPr sz="2400" dirty="0"/>
          </a:p>
        </p:txBody>
      </p:sp>
      <p:pic>
        <p:nvPicPr>
          <p:cNvPr id="3" name="Picture 2" descr="GrbUBMF 2006 - srpski sa lentom color CMYK">
            <a:extLst>
              <a:ext uri="{FF2B5EF4-FFF2-40B4-BE49-F238E27FC236}">
                <a16:creationId xmlns:a16="http://schemas.microsoft.com/office/drawing/2014/main" id="{E70887E2-2AE6-450B-9BD2-1BC74CDF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108" y="3715317"/>
            <a:ext cx="1328850" cy="13208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Google Shape;70;p12"/>
          <p:cNvSpPr txBox="1">
            <a:spLocks/>
          </p:cNvSpPr>
          <p:nvPr/>
        </p:nvSpPr>
        <p:spPr>
          <a:xfrm>
            <a:off x="3397336" y="2244680"/>
            <a:ext cx="2349327" cy="85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sr-Cyrl-RS" sz="1800" dirty="0" smtClean="0"/>
              <a:t>МАСТЕР РАД</a:t>
            </a:r>
            <a:br>
              <a:rPr lang="sr-Cyrl-RS" sz="1800" dirty="0" smtClean="0"/>
            </a:br>
            <a:r>
              <a:rPr lang="sr-Cyrl-RS" sz="1800" dirty="0" smtClean="0"/>
              <a:t>Сава Недељковић</a:t>
            </a:r>
            <a:endParaRPr lang="ru-RU" sz="1800" dirty="0"/>
          </a:p>
        </p:txBody>
      </p:sp>
      <p:sp>
        <p:nvSpPr>
          <p:cNvPr id="7" name="Google Shape;70;p12"/>
          <p:cNvSpPr txBox="1">
            <a:spLocks/>
          </p:cNvSpPr>
          <p:nvPr/>
        </p:nvSpPr>
        <p:spPr>
          <a:xfrm>
            <a:off x="2762004" y="3821524"/>
            <a:ext cx="3619992" cy="114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lvl="1" algn="ctr"/>
            <a:r>
              <a:rPr lang="sr-Cyrl-RS" sz="1600" dirty="0"/>
              <a:t>Комисија за преглед и одбрану:</a:t>
            </a:r>
          </a:p>
          <a:p>
            <a:pPr lvl="1" algn="ctr"/>
            <a:r>
              <a:rPr lang="sr-Cyrl-RS" sz="1600" dirty="0" smtClean="0"/>
              <a:t>Проф. др Бојан Бабић</a:t>
            </a:r>
          </a:p>
          <a:p>
            <a:pPr lvl="1" algn="ctr"/>
            <a:r>
              <a:rPr lang="sr-Cyrl-RS" sz="1600" dirty="0" smtClean="0"/>
              <a:t>Доц. др Милица Петровић</a:t>
            </a:r>
          </a:p>
          <a:p>
            <a:pPr lvl="1" algn="ctr"/>
            <a:r>
              <a:rPr lang="sr-Cyrl-RS" sz="1600" dirty="0" smtClean="0"/>
              <a:t>Проф</a:t>
            </a:r>
            <a:r>
              <a:rPr lang="sr-Cyrl-RS" sz="1600" dirty="0"/>
              <a:t>. др Зоран Миљковић</a:t>
            </a:r>
            <a:endParaRPr lang="it-IT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00" y="294370"/>
            <a:ext cx="7571700" cy="585654"/>
          </a:xfrm>
        </p:spPr>
        <p:txBody>
          <a:bodyPr/>
          <a:lstStyle/>
          <a:p>
            <a:pPr algn="ctr"/>
            <a:r>
              <a:rPr lang="sr-Cyrl-RS" b="1" dirty="0" smtClean="0"/>
              <a:t>Резултати примене Собелове методе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994"/>
          <a:stretch/>
        </p:blipFill>
        <p:spPr>
          <a:xfrm>
            <a:off x="1702429" y="3158932"/>
            <a:ext cx="5859404" cy="1691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" r="51054" b="1943"/>
          <a:stretch/>
        </p:blipFill>
        <p:spPr>
          <a:xfrm>
            <a:off x="1702429" y="1130468"/>
            <a:ext cx="2896241" cy="1691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4" r="185" b="1795"/>
          <a:stretch/>
        </p:blipFill>
        <p:spPr>
          <a:xfrm>
            <a:off x="4647627" y="1130468"/>
            <a:ext cx="2914206" cy="1691640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16281" y="690883"/>
            <a:ext cx="5230757" cy="4248110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Слике добијене након примене Гаусовог филтера</a:t>
            </a: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Слике добијене након примене Собелове методе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001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64" y="277640"/>
            <a:ext cx="8635236" cy="560560"/>
          </a:xfrm>
        </p:spPr>
        <p:txBody>
          <a:bodyPr/>
          <a:lstStyle/>
          <a:p>
            <a:pPr algn="ctr"/>
            <a:r>
              <a:rPr lang="sr-Cyrl-RS" b="1" dirty="0" smtClean="0"/>
              <a:t>Елиминација шума и конектовање пиксела са оквиром слике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r="1532" b="1785"/>
          <a:stretch/>
        </p:blipFill>
        <p:spPr>
          <a:xfrm>
            <a:off x="1522937" y="1159784"/>
            <a:ext cx="5988116" cy="1691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2237" r="50579" b="2107"/>
          <a:stretch/>
        </p:blipFill>
        <p:spPr>
          <a:xfrm>
            <a:off x="1543790" y="3173008"/>
            <a:ext cx="2966333" cy="1691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1" t="3044" r="1583" b="3327"/>
          <a:stretch/>
        </p:blipFill>
        <p:spPr>
          <a:xfrm>
            <a:off x="4572000" y="3173008"/>
            <a:ext cx="2939053" cy="1691640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47599" y="708900"/>
            <a:ext cx="5023397" cy="3725700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Елиминација шума</a:t>
            </a: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 marL="101600" indent="0">
              <a:buClr>
                <a:schemeClr val="accent1"/>
              </a:buClr>
              <a:buSzPct val="100000"/>
              <a:buNone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Конектовање пиксела са оквиром слике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74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479800"/>
            <a:ext cx="7571700" cy="565029"/>
          </a:xfrm>
        </p:spPr>
        <p:txBody>
          <a:bodyPr/>
          <a:lstStyle/>
          <a:p>
            <a:pPr algn="ctr"/>
            <a:r>
              <a:rPr lang="sr-Cyrl-RS" b="1" dirty="0" smtClean="0"/>
              <a:t>Груписање пиксела и формирање ликова објеката применом </a:t>
            </a:r>
            <a:r>
              <a:rPr lang="en-US" b="1" dirty="0" smtClean="0"/>
              <a:t>RGB</a:t>
            </a:r>
            <a:r>
              <a:rPr lang="sr-Cyrl-RS" b="1" dirty="0" smtClean="0"/>
              <a:t> анализе слике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1274" r="50704" b="4749"/>
          <a:stretch/>
        </p:blipFill>
        <p:spPr>
          <a:xfrm>
            <a:off x="1595477" y="1159980"/>
            <a:ext cx="2866796" cy="1691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"/>
          <a:stretch/>
        </p:blipFill>
        <p:spPr>
          <a:xfrm>
            <a:off x="1595477" y="3221036"/>
            <a:ext cx="5916605" cy="1725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7" t="1733" r="826" b="2526"/>
          <a:stretch/>
        </p:blipFill>
        <p:spPr>
          <a:xfrm>
            <a:off x="4551969" y="1159980"/>
            <a:ext cx="2955081" cy="1691640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2684" y="762314"/>
            <a:ext cx="5793668" cy="3224470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Груписање пиксела</a:t>
            </a: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Формирање ликова објеката применом </a:t>
            </a:r>
            <a:r>
              <a:rPr lang="en-US" sz="1400" dirty="0" smtClean="0">
                <a:latin typeface="+mn-lt"/>
              </a:rPr>
              <a:t>RGB</a:t>
            </a:r>
            <a:r>
              <a:rPr lang="sr-Cyrl-RS" sz="1400" dirty="0" smtClean="0">
                <a:latin typeface="+mn-lt"/>
              </a:rPr>
              <a:t> прага</a:t>
            </a: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  <a:p>
            <a:pPr>
              <a:buClr>
                <a:schemeClr val="accent1"/>
              </a:buClr>
              <a:buSzPct val="100000"/>
            </a:pPr>
            <a:endParaRPr lang="sr-Cyrl-RS" sz="1400" dirty="0"/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  <a:p>
            <a:pPr>
              <a:buClr>
                <a:schemeClr val="accent1"/>
              </a:buClr>
              <a:buSzPct val="100000"/>
            </a:pPr>
            <a:endParaRPr lang="sr-Cyrl-RS" sz="1400" dirty="0"/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</p:txBody>
      </p:sp>
    </p:spTree>
    <p:extLst>
      <p:ext uri="{BB962C8B-B14F-4D97-AF65-F5344CB8AC3E}">
        <p14:creationId xmlns:p14="http://schemas.microsoft.com/office/powerpoint/2010/main" val="102244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311118"/>
            <a:ext cx="7571700" cy="568180"/>
          </a:xfrm>
        </p:spPr>
        <p:txBody>
          <a:bodyPr/>
          <a:lstStyle/>
          <a:p>
            <a:pPr algn="ctr"/>
            <a:r>
              <a:rPr lang="en-US" b="1" dirty="0" smtClean="0"/>
              <a:t>HSV </a:t>
            </a:r>
            <a:r>
              <a:rPr lang="sr-Cyrl-RS" b="1" dirty="0" smtClean="0"/>
              <a:t>анализа слике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4286" y="805153"/>
            <a:ext cx="4717737" cy="1862850"/>
          </a:xfrm>
        </p:spPr>
        <p:txBody>
          <a:bodyPr/>
          <a:lstStyle/>
          <a:p>
            <a:pPr marL="101600" indent="0">
              <a:buNone/>
            </a:pPr>
            <a:r>
              <a:rPr lang="sr-Cyrl-RS" sz="1400" dirty="0" smtClean="0">
                <a:latin typeface="+mn-lt"/>
              </a:rPr>
              <a:t>Репрезентација </a:t>
            </a:r>
            <a:r>
              <a:rPr lang="sr-Cyrl-RS" sz="1400" dirty="0">
                <a:latin typeface="+mn-lt"/>
              </a:rPr>
              <a:t>боје врши на </a:t>
            </a:r>
            <a:r>
              <a:rPr lang="sr-Cyrl-RS" sz="1400" dirty="0" smtClean="0">
                <a:latin typeface="+mn-lt"/>
              </a:rPr>
              <a:t>основу вредности за: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Нијансу </a:t>
            </a:r>
            <a:r>
              <a:rPr lang="sr-Cyrl-RS" sz="1400" dirty="0">
                <a:latin typeface="+mn-lt"/>
              </a:rPr>
              <a:t>(енгл. </a:t>
            </a:r>
            <a:r>
              <a:rPr lang="en-US" sz="1400" i="1" dirty="0">
                <a:latin typeface="+mn-lt"/>
              </a:rPr>
              <a:t>Hue</a:t>
            </a:r>
            <a:r>
              <a:rPr lang="sr-Cyrl-RS" sz="1400" i="1" dirty="0" smtClean="0">
                <a:latin typeface="+mn-lt"/>
              </a:rPr>
              <a:t>)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С</a:t>
            </a:r>
            <a:r>
              <a:rPr lang="sr-Cyrl-RS" sz="1400" dirty="0" smtClean="0">
                <a:latin typeface="+mn-lt"/>
              </a:rPr>
              <a:t>атурацију </a:t>
            </a:r>
            <a:r>
              <a:rPr lang="sr-Cyrl-RS" sz="1400" dirty="0">
                <a:latin typeface="+mn-lt"/>
              </a:rPr>
              <a:t>(енгл. </a:t>
            </a:r>
            <a:r>
              <a:rPr lang="en-US" sz="1400" i="1" dirty="0">
                <a:latin typeface="+mn-lt"/>
              </a:rPr>
              <a:t>Saturation</a:t>
            </a:r>
            <a:r>
              <a:rPr lang="sr-Cyrl-RS" sz="1400" i="1" dirty="0">
                <a:latin typeface="+mn-lt"/>
              </a:rPr>
              <a:t>)</a:t>
            </a:r>
            <a:r>
              <a:rPr lang="sr-Cyrl-RS" sz="1400" dirty="0">
                <a:latin typeface="+mn-lt"/>
              </a:rPr>
              <a:t> </a:t>
            </a:r>
            <a:endParaRPr lang="sr-Cyrl-RS" sz="1400" dirty="0" smtClean="0">
              <a:latin typeface="+mn-lt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Интензитет </a:t>
            </a:r>
            <a:r>
              <a:rPr lang="sr-Cyrl-RS" sz="1400" dirty="0">
                <a:latin typeface="+mn-lt"/>
              </a:rPr>
              <a:t>(енгл. </a:t>
            </a:r>
            <a:r>
              <a:rPr lang="en-US" sz="1400" i="1" dirty="0">
                <a:latin typeface="+mn-lt"/>
              </a:rPr>
              <a:t>Value</a:t>
            </a:r>
            <a:r>
              <a:rPr lang="sr-Cyrl-RS" sz="1400" i="1" dirty="0">
                <a:latin typeface="+mn-lt"/>
              </a:rPr>
              <a:t>)</a:t>
            </a:r>
            <a:endParaRPr lang="en-US" sz="10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>
          <a:xfrm>
            <a:off x="5167158" y="954960"/>
            <a:ext cx="2478051" cy="1563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02" y="2742148"/>
            <a:ext cx="6643955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37" y="464618"/>
            <a:ext cx="7571700" cy="393702"/>
          </a:xfrm>
        </p:spPr>
        <p:txBody>
          <a:bodyPr/>
          <a:lstStyle/>
          <a:p>
            <a:pPr algn="ctr"/>
            <a:r>
              <a:rPr lang="sr-Cyrl-RS" b="1" dirty="0" smtClean="0"/>
              <a:t>„Вододелница“ алгоритам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4730" y="2523194"/>
            <a:ext cx="7954004" cy="2226658"/>
          </a:xfrm>
        </p:spPr>
        <p:txBody>
          <a:bodyPr/>
          <a:lstStyle/>
          <a:p>
            <a:pPr marL="101600" lvl="0" indent="0">
              <a:buClr>
                <a:schemeClr val="accent1"/>
              </a:buClr>
              <a:buSzPct val="100000"/>
              <a:buNone/>
            </a:pPr>
            <a:r>
              <a:rPr lang="sr-Cyrl-RS" sz="1400" i="1" dirty="0" smtClean="0">
                <a:solidFill>
                  <a:schemeClr val="accent1"/>
                </a:solidFill>
                <a:latin typeface="+mn-lt"/>
              </a:rPr>
              <a:t>1.) Одређивање </a:t>
            </a:r>
            <a:r>
              <a:rPr lang="sr-Cyrl-RS" sz="1400" i="1" dirty="0">
                <a:solidFill>
                  <a:schemeClr val="accent1"/>
                </a:solidFill>
                <a:latin typeface="+mn-lt"/>
              </a:rPr>
              <a:t>локалних минимума </a:t>
            </a:r>
            <a:endParaRPr lang="sr-Cyrl-RS" sz="1400" i="1" dirty="0" smtClean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Clr>
                <a:schemeClr val="accent1"/>
              </a:buClr>
              <a:buSzPct val="100000"/>
              <a:buNone/>
            </a:pPr>
            <a:endParaRPr lang="sr-Cyrl-RS" sz="1400" i="1" dirty="0">
              <a:solidFill>
                <a:schemeClr val="accent1"/>
              </a:solidFill>
            </a:endParaRPr>
          </a:p>
          <a:p>
            <a:pPr marL="101600" lvl="0" indent="0">
              <a:buClr>
                <a:schemeClr val="accent1"/>
              </a:buClr>
              <a:buSzPct val="100000"/>
              <a:buNone/>
            </a:pPr>
            <a:endParaRPr lang="sr-Cyrl-RS" sz="1400" i="1" dirty="0" smtClean="0">
              <a:solidFill>
                <a:schemeClr val="accent1"/>
              </a:solidFill>
            </a:endParaRPr>
          </a:p>
          <a:p>
            <a:pPr marL="101600" lvl="0" indent="0">
              <a:lnSpc>
                <a:spcPct val="250000"/>
              </a:lnSpc>
              <a:buNone/>
            </a:pPr>
            <a:endParaRPr lang="sr-Cyrl-RS" sz="1400" i="1" dirty="0" smtClean="0">
              <a:solidFill>
                <a:schemeClr val="accent1"/>
              </a:solidFill>
            </a:endParaRPr>
          </a:p>
          <a:p>
            <a:pPr marL="101600" lvl="0" indent="0">
              <a:lnSpc>
                <a:spcPct val="150000"/>
              </a:lnSpc>
              <a:buNone/>
            </a:pPr>
            <a:endParaRPr lang="sr-Cyrl-RS" sz="1400" i="1" dirty="0" smtClean="0">
              <a:solidFill>
                <a:schemeClr val="accent1"/>
              </a:solidFill>
            </a:endParaRPr>
          </a:p>
          <a:p>
            <a:pPr marL="101600" indent="0">
              <a:buNone/>
            </a:pPr>
            <a:endParaRPr lang="en-US" sz="1400" dirty="0"/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8" t="6885" r="11160" b="17651"/>
          <a:stretch/>
        </p:blipFill>
        <p:spPr>
          <a:xfrm>
            <a:off x="4627001" y="2965940"/>
            <a:ext cx="3043718" cy="169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3" t="6781" r="11451" b="17268"/>
          <a:stretch/>
        </p:blipFill>
        <p:spPr>
          <a:xfrm>
            <a:off x="1552463" y="2969774"/>
            <a:ext cx="3006522" cy="16916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777" y="1039357"/>
            <a:ext cx="4895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b="1" dirty="0" smtClean="0"/>
              <a:t>Деф.</a:t>
            </a:r>
            <a:r>
              <a:rPr lang="sr-Cyrl-RS" dirty="0" smtClean="0"/>
              <a:t>: Вододелница </a:t>
            </a:r>
            <a:r>
              <a:rPr lang="sr-Cyrl-RS" dirty="0"/>
              <a:t>представља замишљену границу од које се све воде, које падају на земљу, сливају у два различита речна система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t="6176" r="7421" b="7239"/>
          <a:stretch/>
        </p:blipFill>
        <p:spPr>
          <a:xfrm>
            <a:off x="5981020" y="963328"/>
            <a:ext cx="2376817" cy="1818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840" y="2348947"/>
            <a:ext cx="4982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Кораци приликом извршавања алгоритма:</a:t>
            </a:r>
            <a:endParaRPr lang="en-US" dirty="0"/>
          </a:p>
          <a:p>
            <a:r>
              <a:rPr lang="sr-Cyrl-R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6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2971"/>
            <a:ext cx="7571700" cy="575800"/>
          </a:xfrm>
        </p:spPr>
        <p:txBody>
          <a:bodyPr/>
          <a:lstStyle/>
          <a:p>
            <a:pPr algn="ctr"/>
            <a:r>
              <a:rPr lang="sr-Cyrl-RS" b="1" dirty="0"/>
              <a:t>„Вододелница“ алгоритам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590871"/>
            <a:ext cx="8010391" cy="3550285"/>
          </a:xfrm>
        </p:spPr>
        <p:txBody>
          <a:bodyPr/>
          <a:lstStyle/>
          <a:p>
            <a:pPr marL="101600" lvl="0" indent="0">
              <a:lnSpc>
                <a:spcPct val="150000"/>
              </a:lnSpc>
              <a:buNone/>
            </a:pPr>
            <a:r>
              <a:rPr lang="sr-Cyrl-RS" sz="1400" i="1" dirty="0">
                <a:solidFill>
                  <a:schemeClr val="accent1"/>
                </a:solidFill>
                <a:latin typeface="+mn-lt"/>
              </a:rPr>
              <a:t>2.) Формирање мапе удаљености пиксела </a:t>
            </a:r>
          </a:p>
          <a:p>
            <a:pPr marL="101600" lvl="0" indent="0">
              <a:buNone/>
            </a:pPr>
            <a:endParaRPr lang="sr-Cyrl-RS" sz="1400" i="1" dirty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sr-Cyrl-RS" sz="1400" i="1" dirty="0" smtClean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sr-Cyrl-RS" sz="1400" i="1" dirty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sr-Cyrl-RS" sz="1400" i="1" dirty="0" smtClean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sr-Cyrl-RS" sz="1400" i="1" dirty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sr-Cyrl-RS" sz="1400" i="1" dirty="0" smtClean="0">
              <a:solidFill>
                <a:schemeClr val="accent1"/>
              </a:solidFill>
              <a:latin typeface="+mn-lt"/>
            </a:endParaRPr>
          </a:p>
          <a:p>
            <a:pPr marL="101600" indent="0">
              <a:buNone/>
            </a:pPr>
            <a:r>
              <a:rPr lang="sr-Cyrl-RS" sz="1400" i="1" dirty="0">
                <a:solidFill>
                  <a:schemeClr val="accent1"/>
                </a:solidFill>
                <a:latin typeface="+mn-lt"/>
              </a:rPr>
              <a:t>3.) Проналажење „вододелница“</a:t>
            </a:r>
            <a:endParaRPr lang="en-US" sz="1400" dirty="0">
              <a:solidFill>
                <a:schemeClr val="accent1"/>
              </a:solidFill>
              <a:latin typeface="+mn-lt"/>
            </a:endParaRP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4" t="6647" r="11190" b="17043"/>
          <a:stretch/>
        </p:blipFill>
        <p:spPr>
          <a:xfrm>
            <a:off x="1458156" y="3140440"/>
            <a:ext cx="3060826" cy="1691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1" t="6646" r="11277" b="17196"/>
          <a:stretch/>
        </p:blipFill>
        <p:spPr>
          <a:xfrm>
            <a:off x="4647627" y="3140440"/>
            <a:ext cx="2998508" cy="169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7" t="6646" r="11365" b="17196"/>
          <a:stretch/>
        </p:blipFill>
        <p:spPr>
          <a:xfrm>
            <a:off x="4647627" y="1067669"/>
            <a:ext cx="2998508" cy="1691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2" t="6090" r="11213" b="19066"/>
          <a:stretch/>
        </p:blipFill>
        <p:spPr>
          <a:xfrm>
            <a:off x="1458156" y="1067669"/>
            <a:ext cx="3060826" cy="16916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23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578779"/>
          </a:xfrm>
        </p:spPr>
        <p:txBody>
          <a:bodyPr/>
          <a:lstStyle/>
          <a:p>
            <a:pPr algn="ctr"/>
            <a:r>
              <a:rPr lang="sr-Cyrl-RS" b="1" dirty="0"/>
              <a:t>„Вододелница“ алгоритам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014" y="644818"/>
            <a:ext cx="7855974" cy="3725700"/>
          </a:xfrm>
        </p:spPr>
        <p:txBody>
          <a:bodyPr/>
          <a:lstStyle/>
          <a:p>
            <a:pPr marL="101600" lvl="0" indent="0">
              <a:buNone/>
            </a:pPr>
            <a:endParaRPr lang="en-US" sz="1400" i="1" dirty="0" smtClean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en-US" sz="1400" i="1" dirty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r>
              <a:rPr lang="sr-Cyrl-RS" sz="1400" i="1" dirty="0" smtClean="0">
                <a:solidFill>
                  <a:schemeClr val="accent1"/>
                </a:solidFill>
                <a:latin typeface="+mn-lt"/>
              </a:rPr>
              <a:t>4</a:t>
            </a:r>
            <a:r>
              <a:rPr lang="sr-Cyrl-RS" sz="1400" i="1" dirty="0">
                <a:solidFill>
                  <a:schemeClr val="accent1"/>
                </a:solidFill>
                <a:latin typeface="+mn-lt"/>
              </a:rPr>
              <a:t>.) Сепарација преклапајућих </a:t>
            </a:r>
            <a:r>
              <a:rPr lang="sr-Cyrl-RS" sz="1400" i="1" dirty="0" smtClean="0">
                <a:solidFill>
                  <a:schemeClr val="accent1"/>
                </a:solidFill>
                <a:latin typeface="+mn-lt"/>
              </a:rPr>
              <a:t>објеката</a:t>
            </a:r>
            <a:endParaRPr lang="en-US" sz="1400" i="1" dirty="0" smtClean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en-US" sz="1400" i="1" dirty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en-US" sz="1400" i="1" dirty="0" smtClean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en-US" sz="1400" i="1" dirty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en-US" sz="1400" i="1" dirty="0" smtClean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en-US" sz="1400" i="1" dirty="0">
              <a:solidFill>
                <a:schemeClr val="accent1"/>
              </a:solidFill>
              <a:latin typeface="+mn-lt"/>
            </a:endParaRPr>
          </a:p>
          <a:p>
            <a:pPr marL="101600" lvl="0" indent="0">
              <a:buNone/>
            </a:pPr>
            <a:endParaRPr lang="en-US" sz="1400" i="1" dirty="0" smtClean="0">
              <a:solidFill>
                <a:schemeClr val="accent1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6" t="6799" r="11189" b="17196"/>
          <a:stretch/>
        </p:blipFill>
        <p:spPr>
          <a:xfrm>
            <a:off x="786150" y="1782888"/>
            <a:ext cx="3639901" cy="2011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1" t="6800" r="11277" b="17043"/>
          <a:stretch/>
        </p:blipFill>
        <p:spPr>
          <a:xfrm>
            <a:off x="4704600" y="1782888"/>
            <a:ext cx="3571839" cy="20116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74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592530"/>
          </a:xfrm>
        </p:spPr>
        <p:txBody>
          <a:bodyPr/>
          <a:lstStyle/>
          <a:p>
            <a:pPr algn="ctr"/>
            <a:r>
              <a:rPr lang="sr-Cyrl-RS" b="1" dirty="0" smtClean="0"/>
              <a:t>Корекција „Водеделница“ алгоритма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6443" r="11021" b="16955"/>
          <a:stretch/>
        </p:blipFill>
        <p:spPr>
          <a:xfrm>
            <a:off x="4643733" y="1236674"/>
            <a:ext cx="2923196" cy="1645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6685" r="11299" b="17196"/>
          <a:stretch/>
        </p:blipFill>
        <p:spPr>
          <a:xfrm>
            <a:off x="1569146" y="3218619"/>
            <a:ext cx="2920854" cy="164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11627" r="11280" b="21752"/>
          <a:stretch/>
        </p:blipFill>
        <p:spPr>
          <a:xfrm>
            <a:off x="4643733" y="3218619"/>
            <a:ext cx="2926080" cy="164592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83342" y="758872"/>
            <a:ext cx="7079065" cy="3990979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i="1" dirty="0" smtClean="0">
                <a:solidFill>
                  <a:schemeClr val="accent1"/>
                </a:solidFill>
                <a:latin typeface="+mn-lt"/>
              </a:rPr>
              <a:t>Грешка настала услед појаве </a:t>
            </a:r>
            <a:r>
              <a:rPr lang="sr-Cyrl-RS" sz="1400" i="1" dirty="0">
                <a:solidFill>
                  <a:schemeClr val="accent1"/>
                </a:solidFill>
                <a:latin typeface="+mn-lt"/>
              </a:rPr>
              <a:t>сувишних локалних </a:t>
            </a:r>
            <a:r>
              <a:rPr lang="sr-Cyrl-RS" sz="1400" i="1" dirty="0" smtClean="0">
                <a:solidFill>
                  <a:schemeClr val="accent1"/>
                </a:solidFill>
                <a:latin typeface="+mn-lt"/>
              </a:rPr>
              <a:t>минимума</a:t>
            </a: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r>
              <a:rPr lang="sr-Cyrl-RS" sz="1400" i="1" dirty="0" smtClean="0">
                <a:solidFill>
                  <a:schemeClr val="accent1"/>
                </a:solidFill>
                <a:latin typeface="+mn-lt"/>
              </a:rPr>
              <a:t>Резултат примене корекције „Вододелница“ алгоритма</a:t>
            </a:r>
            <a:endParaRPr lang="en-US" sz="1400" i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4" t="6646" r="11189" b="17196"/>
          <a:stretch/>
        </p:blipFill>
        <p:spPr>
          <a:xfrm>
            <a:off x="1569146" y="1236674"/>
            <a:ext cx="2920854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506240"/>
            <a:ext cx="7571700" cy="571904"/>
          </a:xfrm>
        </p:spPr>
        <p:txBody>
          <a:bodyPr/>
          <a:lstStyle/>
          <a:p>
            <a:pPr lvl="0" algn="ctr"/>
            <a:r>
              <a:rPr lang="sr-Cyrl-RS" b="1" dirty="0" smtClean="0"/>
              <a:t>Резултат примене алгоритма за детекцију ликова објеката на слици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2" t="11443" r="11187" b="21787"/>
          <a:stretch/>
        </p:blipFill>
        <p:spPr>
          <a:xfrm>
            <a:off x="1292149" y="3089300"/>
            <a:ext cx="3244175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1765" r="11288" b="21683"/>
          <a:stretch/>
        </p:blipFill>
        <p:spPr>
          <a:xfrm>
            <a:off x="4837041" y="3089300"/>
            <a:ext cx="3187684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2917" r="50412" b="2480"/>
          <a:stretch/>
        </p:blipFill>
        <p:spPr>
          <a:xfrm>
            <a:off x="1292149" y="1179889"/>
            <a:ext cx="3244175" cy="1807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0" t="1418" r="964" b="2479"/>
          <a:stretch/>
        </p:blipFill>
        <p:spPr>
          <a:xfrm>
            <a:off x="4837041" y="1167805"/>
            <a:ext cx="3187684" cy="18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141281" y="1991850"/>
            <a:ext cx="759867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 smtClean="0">
                <a:solidFill>
                  <a:schemeClr val="accent4"/>
                </a:solidFill>
              </a:rPr>
              <a:t>2</a:t>
            </a:r>
            <a:r>
              <a:rPr lang="en" sz="6000" dirty="0" smtClean="0">
                <a:solidFill>
                  <a:schemeClr val="accent4"/>
                </a:solidFill>
              </a:rPr>
              <a:t>.</a:t>
            </a:r>
            <a:endParaRPr sz="6000" dirty="0">
              <a:solidFill>
                <a:schemeClr val="accent4"/>
              </a:solidFill>
            </a:endParaRPr>
          </a:p>
          <a:p>
            <a:pPr lvl="0" algn="ctr"/>
            <a:r>
              <a:rPr lang="sr-Cyrl-RS" sz="3600" dirty="0"/>
              <a:t>Алгоритам за </a:t>
            </a:r>
            <a:r>
              <a:rPr lang="sr-Cyrl-RS" sz="3600" dirty="0" smtClean="0"/>
              <a:t>идентификацију детектованих ликова објеката</a:t>
            </a:r>
            <a:endParaRPr sz="36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4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469918"/>
            <a:ext cx="7571700" cy="411480"/>
          </a:xfrm>
        </p:spPr>
        <p:txBody>
          <a:bodyPr/>
          <a:lstStyle/>
          <a:p>
            <a:pPr algn="ctr"/>
            <a:r>
              <a:rPr lang="sr-Cyrl-RS" b="1" dirty="0" smtClean="0"/>
              <a:t>Увод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7364" y="2400959"/>
            <a:ext cx="7505515" cy="534605"/>
          </a:xfrm>
        </p:spPr>
        <p:txBody>
          <a:bodyPr/>
          <a:lstStyle/>
          <a:p>
            <a:pPr marL="101600" indent="0">
              <a:buNone/>
            </a:pPr>
            <a:endParaRPr lang="sr-Cyrl-RS" dirty="0" smtClean="0"/>
          </a:p>
          <a:p>
            <a:endParaRPr lang="sr-Cyrl-RS" dirty="0"/>
          </a:p>
          <a:p>
            <a:endParaRPr lang="sr-Cyrl-RS" dirty="0" smtClean="0"/>
          </a:p>
          <a:p>
            <a:endParaRPr lang="sr-Cyrl-RS" dirty="0"/>
          </a:p>
          <a:p>
            <a:endParaRPr lang="sr-Cyrl-R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2" y="2626325"/>
            <a:ext cx="1831839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15" y="2626325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91" y="2613274"/>
            <a:ext cx="1819901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68" y="2571755"/>
            <a:ext cx="1822745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9328" y="4442074"/>
            <a:ext cx="10460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r-Cyrl-RS" dirty="0" smtClean="0"/>
              <a:t>Машина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4329" y="4442073"/>
            <a:ext cx="104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Машина 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65454" y="4441686"/>
            <a:ext cx="104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Машина 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44731" y="4436080"/>
            <a:ext cx="104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Машина 4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727364" y="624093"/>
            <a:ext cx="7505515" cy="2020732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j-lt"/>
              </a:rPr>
              <a:t>Проблем унутрашњег транспорта материјала</a:t>
            </a:r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j-lt"/>
              </a:rPr>
              <a:t>Идентификација</a:t>
            </a:r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j-lt"/>
              </a:rPr>
              <a:t>Алгоритам за идентификацију технолошких ентитета: </a:t>
            </a:r>
          </a:p>
          <a:p>
            <a:pPr lvl="1"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j-lt"/>
              </a:rPr>
              <a:t>Алгоритам за детекцију ликова објеката</a:t>
            </a:r>
          </a:p>
          <a:p>
            <a:pPr lvl="1"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j-lt"/>
              </a:rPr>
              <a:t>Алгоритам за идентификацију детектованих ликова објеката</a:t>
            </a:r>
          </a:p>
          <a:p>
            <a:pPr marL="558800" lvl="1" indent="0">
              <a:buSzPct val="100000"/>
              <a:buNone/>
            </a:pPr>
            <a:endParaRPr lang="sr-Cyrl-RS" sz="1400" dirty="0" smtClean="0">
              <a:latin typeface="+mj-lt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j-lt"/>
              </a:rPr>
              <a:t>Технолошки ентитети:</a:t>
            </a:r>
          </a:p>
          <a:p>
            <a:pPr marL="558800" lvl="1" indent="0">
              <a:buNone/>
            </a:pPr>
            <a:endParaRPr lang="sr-Cyrl-RS" sz="1800" dirty="0" smtClean="0"/>
          </a:p>
          <a:p>
            <a:pPr marL="101600" indent="0">
              <a:buNone/>
            </a:pPr>
            <a:endParaRPr lang="sr-Cyrl-RS" dirty="0"/>
          </a:p>
          <a:p>
            <a:endParaRPr lang="sr-Cyrl-RS" dirty="0" smtClean="0"/>
          </a:p>
          <a:p>
            <a:endParaRPr lang="sr-Cyrl-RS" dirty="0"/>
          </a:p>
          <a:p>
            <a:endParaRPr lang="sr-Cyrl-RS" dirty="0" smtClean="0"/>
          </a:p>
          <a:p>
            <a:endParaRPr lang="sr-Cyrl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9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25" y="0"/>
            <a:ext cx="1980406" cy="5143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96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259632"/>
            <a:ext cx="7571700" cy="571904"/>
          </a:xfrm>
        </p:spPr>
        <p:txBody>
          <a:bodyPr/>
          <a:lstStyle/>
          <a:p>
            <a:pPr algn="ctr"/>
            <a:r>
              <a:rPr lang="sr-Cyrl-RS" b="1" dirty="0" smtClean="0"/>
              <a:t>Конволуционе неуронске мреже 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069" y="657010"/>
            <a:ext cx="7507684" cy="3725700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Смањени број параметара</a:t>
            </a:r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Захтевају слике дефинисаних резолуција</a:t>
            </a: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Најчешће коришћени скривених слојеви су: </a:t>
            </a:r>
            <a:endParaRPr lang="en-US" sz="1400" dirty="0">
              <a:latin typeface="+mn-lt"/>
            </a:endParaRPr>
          </a:p>
          <a:p>
            <a:pPr marL="1097280" lvl="1"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Конволуциони слој (eнгл. </a:t>
            </a:r>
            <a:r>
              <a:rPr lang="sr-Cyrl-RS" sz="1400" i="1" dirty="0">
                <a:latin typeface="+mn-lt"/>
              </a:rPr>
              <a:t>Convolution layer</a:t>
            </a:r>
            <a:r>
              <a:rPr lang="sr-Cyrl-R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  <a:p>
            <a:pPr marL="1097280" lvl="1"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Слој сажимања (енгл</a:t>
            </a:r>
            <a:r>
              <a:rPr lang="sr-Cyrl-RS" sz="1400" i="1" dirty="0">
                <a:latin typeface="+mn-lt"/>
              </a:rPr>
              <a:t>. Pooling layer</a:t>
            </a:r>
            <a:r>
              <a:rPr lang="sr-Cyrl-R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  <a:p>
            <a:pPr marL="1097280" lvl="1"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Слој исправљајуће линеарне јединице (енгл. </a:t>
            </a:r>
            <a:r>
              <a:rPr lang="sr-Cyrl-RS" sz="1400" i="1" dirty="0">
                <a:latin typeface="+mn-lt"/>
              </a:rPr>
              <a:t>ReLU layer</a:t>
            </a:r>
            <a:r>
              <a:rPr lang="sr-Cyrl-RS" sz="1400" dirty="0" smtClean="0">
                <a:latin typeface="+mn-lt"/>
              </a:rPr>
              <a:t>)</a:t>
            </a:r>
          </a:p>
          <a:p>
            <a:pPr marL="1097280" lvl="1"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Изостављајући слој (енгл. </a:t>
            </a:r>
            <a:r>
              <a:rPr lang="en-US" sz="1400" i="1" dirty="0" err="1">
                <a:latin typeface="+mn-lt"/>
              </a:rPr>
              <a:t>DropOut</a:t>
            </a:r>
            <a:r>
              <a:rPr lang="en-US" sz="1400" i="1" dirty="0">
                <a:latin typeface="+mn-lt"/>
              </a:rPr>
              <a:t> layer</a:t>
            </a:r>
            <a:r>
              <a:rPr lang="sr-Cyrl-R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3" y="2513511"/>
            <a:ext cx="7456621" cy="24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571111"/>
          </a:xfrm>
        </p:spPr>
        <p:txBody>
          <a:bodyPr/>
          <a:lstStyle/>
          <a:p>
            <a:pPr algn="ctr"/>
            <a:r>
              <a:rPr lang="sr-Cyrl-RS" b="1" dirty="0"/>
              <a:t>„Дообучавање“ конволуционих неуронских мрежа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46" y="900277"/>
            <a:ext cx="2372047" cy="1851420"/>
          </a:xfrm>
        </p:spPr>
        <p:txBody>
          <a:bodyPr/>
          <a:lstStyle/>
          <a:p>
            <a:pPr marL="101600" indent="0">
              <a:buNone/>
            </a:pPr>
            <a:r>
              <a:rPr lang="sr-Cyrl-RS" sz="1400" dirty="0" smtClean="0">
                <a:latin typeface="+mn-lt"/>
              </a:rPr>
              <a:t>Разматрани модели:</a:t>
            </a:r>
          </a:p>
          <a:p>
            <a:pPr>
              <a:buClr>
                <a:schemeClr val="accent1"/>
              </a:buClr>
              <a:buSzPct val="100000"/>
            </a:pPr>
            <a:r>
              <a:rPr lang="en-US" sz="1400" dirty="0" err="1" smtClean="0">
                <a:latin typeface="+mn-lt"/>
              </a:rPr>
              <a:t>AlexNet</a:t>
            </a:r>
            <a:endParaRPr lang="en-U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r>
              <a:rPr lang="en-US" sz="1400" dirty="0" err="1" smtClean="0">
                <a:latin typeface="+mn-lt"/>
              </a:rPr>
              <a:t>GoogleNet</a:t>
            </a:r>
            <a:endParaRPr lang="en-U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r>
              <a:rPr lang="en-US" sz="1400" dirty="0" smtClean="0">
                <a:latin typeface="+mn-lt"/>
              </a:rPr>
              <a:t>ResNet-15</a:t>
            </a:r>
          </a:p>
          <a:p>
            <a:pPr>
              <a:buClr>
                <a:schemeClr val="accent1"/>
              </a:buClr>
              <a:buSzPct val="100000"/>
            </a:pPr>
            <a:r>
              <a:rPr lang="en-US" sz="1400" dirty="0" smtClean="0">
                <a:latin typeface="+mn-lt"/>
              </a:rPr>
              <a:t>ResNet-50.</a:t>
            </a:r>
            <a:endParaRPr lang="en-US" sz="14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57" y="1013696"/>
            <a:ext cx="5461680" cy="38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552940"/>
          </a:xfrm>
        </p:spPr>
        <p:txBody>
          <a:bodyPr/>
          <a:lstStyle/>
          <a:p>
            <a:pPr algn="ctr"/>
            <a:r>
              <a:rPr lang="sr-Cyrl-RS" b="1" dirty="0" smtClean="0"/>
              <a:t>„Дообучавање“ конволуционих неуронских мрежа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330" y="740730"/>
            <a:ext cx="2520930" cy="499110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Обучавајући </a:t>
            </a:r>
            <a:r>
              <a:rPr lang="sr-Cyrl-RS" sz="1400" dirty="0" smtClean="0">
                <a:latin typeface="+mn-lt"/>
              </a:rPr>
              <a:t>парови</a:t>
            </a:r>
            <a:r>
              <a:rPr lang="en-US" sz="1400" dirty="0">
                <a:latin typeface="+mn-lt"/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55" y="1213030"/>
            <a:ext cx="1097280" cy="1097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55" y="2400121"/>
            <a:ext cx="1097280" cy="109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55" y="3587212"/>
            <a:ext cx="1097280" cy="1097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60" y="1213030"/>
            <a:ext cx="1097280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60" y="2400121"/>
            <a:ext cx="1097280" cy="1097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60" y="3587212"/>
            <a:ext cx="1097280" cy="1097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65" y="1213030"/>
            <a:ext cx="1097280" cy="10972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65" y="2400121"/>
            <a:ext cx="1097280" cy="10972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65" y="3587212"/>
            <a:ext cx="1097280" cy="10972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70" y="2400121"/>
            <a:ext cx="1097280" cy="10972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70" y="1213030"/>
            <a:ext cx="1097280" cy="10972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70" y="3587212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730" y="369084"/>
            <a:ext cx="8304510" cy="499600"/>
          </a:xfrm>
        </p:spPr>
        <p:txBody>
          <a:bodyPr/>
          <a:lstStyle/>
          <a:p>
            <a:r>
              <a:rPr lang="sr-Cyrl-RS" b="1" dirty="0" smtClean="0"/>
              <a:t>Резултати тестирања </a:t>
            </a:r>
            <a:r>
              <a:rPr lang="en-US" b="1" dirty="0" err="1" smtClean="0"/>
              <a:t>AlexNet</a:t>
            </a:r>
            <a:r>
              <a:rPr lang="en-US" b="1" dirty="0" smtClean="0"/>
              <a:t>-a </a:t>
            </a:r>
            <a:r>
              <a:rPr lang="sr-Cyrl-RS" b="1" dirty="0" smtClean="0"/>
              <a:t>са различитим параметрима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012146"/>
              </p:ext>
            </p:extLst>
          </p:nvPr>
        </p:nvGraphicFramePr>
        <p:xfrm>
          <a:off x="798909" y="868684"/>
          <a:ext cx="7546181" cy="4000496"/>
        </p:xfrm>
        <a:graphic>
          <a:graphicData uri="http://schemas.openxmlformats.org/drawingml/2006/table">
            <a:tbl>
              <a:tblPr firstRow="1" firstCol="1" bandRow="1">
                <a:tableStyleId>{E44D7729-9CCB-430F-B93C-3AB83234C127}</a:tableStyleId>
              </a:tblPr>
              <a:tblGrid>
                <a:gridCol w="645782">
                  <a:extLst>
                    <a:ext uri="{9D8B030D-6E8A-4147-A177-3AD203B41FA5}">
                      <a16:colId xmlns:a16="http://schemas.microsoft.com/office/drawing/2014/main" val="2465425849"/>
                    </a:ext>
                  </a:extLst>
                </a:gridCol>
                <a:gridCol w="1016064">
                  <a:extLst>
                    <a:ext uri="{9D8B030D-6E8A-4147-A177-3AD203B41FA5}">
                      <a16:colId xmlns:a16="http://schemas.microsoft.com/office/drawing/2014/main" val="1605886773"/>
                    </a:ext>
                  </a:extLst>
                </a:gridCol>
                <a:gridCol w="1129316">
                  <a:extLst>
                    <a:ext uri="{9D8B030D-6E8A-4147-A177-3AD203B41FA5}">
                      <a16:colId xmlns:a16="http://schemas.microsoft.com/office/drawing/2014/main" val="2680959706"/>
                    </a:ext>
                  </a:extLst>
                </a:gridCol>
                <a:gridCol w="1415066">
                  <a:extLst>
                    <a:ext uri="{9D8B030D-6E8A-4147-A177-3AD203B41FA5}">
                      <a16:colId xmlns:a16="http://schemas.microsoft.com/office/drawing/2014/main" val="117162671"/>
                    </a:ext>
                  </a:extLst>
                </a:gridCol>
                <a:gridCol w="1452403">
                  <a:extLst>
                    <a:ext uri="{9D8B030D-6E8A-4147-A177-3AD203B41FA5}">
                      <a16:colId xmlns:a16="http://schemas.microsoft.com/office/drawing/2014/main" val="275507618"/>
                    </a:ext>
                  </a:extLst>
                </a:gridCol>
                <a:gridCol w="1088354">
                  <a:extLst>
                    <a:ext uri="{9D8B030D-6E8A-4147-A177-3AD203B41FA5}">
                      <a16:colId xmlns:a16="http://schemas.microsoft.com/office/drawing/2014/main" val="4280504449"/>
                    </a:ext>
                  </a:extLst>
                </a:gridCol>
                <a:gridCol w="799196">
                  <a:extLst>
                    <a:ext uri="{9D8B030D-6E8A-4147-A177-3AD203B41FA5}">
                      <a16:colId xmlns:a16="http://schemas.microsoft.com/office/drawing/2014/main" val="235884814"/>
                    </a:ext>
                  </a:extLst>
                </a:gridCol>
              </a:tblGrid>
              <a:tr h="365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Бр.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Алгоритам обучавања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 smtClean="0">
                          <a:effectLst/>
                        </a:rPr>
                        <a:t>Параметар  </a:t>
                      </a:r>
                      <a:r>
                        <a:rPr lang="sr-Cyrl-RS" sz="900" dirty="0">
                          <a:effectLst/>
                        </a:rPr>
                        <a:t>учења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Коеф. смањења пар. учења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 smtClean="0">
                          <a:effectLst/>
                        </a:rPr>
                        <a:t>Величина подскупа слика по итерацији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Време тренирања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Тачност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527504"/>
                  </a:ext>
                </a:extLst>
              </a:tr>
              <a:tr h="2421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1.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'</a:t>
                      </a:r>
                      <a:r>
                        <a:rPr lang="en-US" sz="900" dirty="0" err="1">
                          <a:effectLst/>
                        </a:rPr>
                        <a:t>sgdm</a:t>
                      </a:r>
                      <a:r>
                        <a:rPr lang="sr-Cyrl-RS" sz="900" dirty="0">
                          <a:effectLst/>
                        </a:rPr>
                        <a:t>'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0.2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100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12 </a:t>
                      </a:r>
                      <a:r>
                        <a:rPr lang="sr-Cyrl-RS" sz="900" dirty="0" smtClean="0">
                          <a:effectLst/>
                        </a:rPr>
                        <a:t>мин </a:t>
                      </a:r>
                      <a:r>
                        <a:rPr lang="sr-Cyrl-RS" sz="900" dirty="0">
                          <a:effectLst/>
                        </a:rPr>
                        <a:t>28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0.8675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88408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'adam'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13 </a:t>
                      </a:r>
                      <a:r>
                        <a:rPr lang="sr-Cyrl-RS" sz="900" dirty="0" smtClean="0">
                          <a:effectLst/>
                        </a:rPr>
                        <a:t>мин </a:t>
                      </a:r>
                      <a:r>
                        <a:rPr lang="sr-Cyrl-RS" sz="900" dirty="0">
                          <a:effectLst/>
                        </a:rPr>
                        <a:t>13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0.2506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02555"/>
                  </a:ext>
                </a:extLst>
              </a:tr>
              <a:tr h="2421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'</a:t>
                      </a:r>
                      <a:r>
                        <a:rPr lang="en-US" sz="900" dirty="0" err="1">
                          <a:effectLst/>
                        </a:rPr>
                        <a:t>adam</a:t>
                      </a:r>
                      <a:r>
                        <a:rPr lang="en-US" sz="900" dirty="0">
                          <a:effectLst/>
                        </a:rPr>
                        <a:t>'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0.5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1</a:t>
                      </a:r>
                      <a:r>
                        <a:rPr lang="sr-Latn-RS" sz="900">
                          <a:effectLst/>
                        </a:rPr>
                        <a:t>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15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5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0.5364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074980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'adam'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0.005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1</a:t>
                      </a:r>
                      <a:r>
                        <a:rPr lang="sr-Latn-RS" sz="900">
                          <a:effectLst/>
                        </a:rPr>
                        <a:t>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13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13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41081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5.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'</a:t>
                      </a:r>
                      <a:r>
                        <a:rPr lang="en-US" sz="900" dirty="0" err="1">
                          <a:effectLst/>
                        </a:rPr>
                        <a:t>rmsprop</a:t>
                      </a:r>
                      <a:r>
                        <a:rPr lang="en-US" sz="900" dirty="0">
                          <a:effectLst/>
                        </a:rPr>
                        <a:t>'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100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12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49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0.2693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029254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6.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'</a:t>
                      </a:r>
                      <a:r>
                        <a:rPr lang="en-US" sz="900" dirty="0" err="1">
                          <a:effectLst/>
                        </a:rPr>
                        <a:t>sgdm</a:t>
                      </a:r>
                      <a:r>
                        <a:rPr lang="en-US" sz="900" dirty="0">
                          <a:effectLst/>
                        </a:rPr>
                        <a:t>'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r>
                        <a:rPr lang="sr-Cyrl-RS" sz="900" dirty="0">
                          <a:effectLst/>
                        </a:rPr>
                        <a:t>2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1</a:t>
                      </a:r>
                      <a:r>
                        <a:rPr lang="sr-Cyrl-RS" sz="900" dirty="0">
                          <a:effectLst/>
                        </a:rPr>
                        <a:t>5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0.7649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39758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7.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'</a:t>
                      </a:r>
                      <a:r>
                        <a:rPr lang="en-US" sz="900" dirty="0" err="1">
                          <a:effectLst/>
                        </a:rPr>
                        <a:t>sgdm</a:t>
                      </a:r>
                      <a:r>
                        <a:rPr lang="en-US" sz="900" dirty="0">
                          <a:effectLst/>
                        </a:rPr>
                        <a:t>'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>
                          <a:effectLst/>
                        </a:rPr>
                        <a:t>13 </a:t>
                      </a:r>
                      <a:r>
                        <a:rPr lang="sr-Cyrl-RS" sz="900" dirty="0" smtClean="0">
                          <a:effectLst/>
                        </a:rPr>
                        <a:t>мин </a:t>
                      </a:r>
                      <a:r>
                        <a:rPr lang="sr-Cyrl-RS" sz="900" dirty="0">
                          <a:effectLst/>
                        </a:rPr>
                        <a:t>17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0.1464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376627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8.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'sgdm'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r>
                        <a:rPr lang="sr-Cyrl-RS" sz="900" dirty="0">
                          <a:effectLst/>
                        </a:rPr>
                        <a:t>1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sr-Cyrl-RS" sz="900" dirty="0">
                          <a:effectLst/>
                        </a:rPr>
                        <a:t>35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360999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9.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'sgdm'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0.3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100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r>
                        <a:rPr lang="sr-Cyrl-RS" sz="900" dirty="0">
                          <a:effectLst/>
                        </a:rPr>
                        <a:t>2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sr-Cyrl-RS" sz="900" dirty="0">
                          <a:effectLst/>
                        </a:rPr>
                        <a:t>1</a:t>
                      </a:r>
                      <a:r>
                        <a:rPr lang="en-US" sz="900" dirty="0">
                          <a:effectLst/>
                        </a:rPr>
                        <a:t>4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0.9614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991919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10.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'sgdm'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0.5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15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46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9809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11.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'sgdm'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15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25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0.9481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843563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12.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'</a:t>
                      </a:r>
                      <a:r>
                        <a:rPr lang="en-US" sz="900" dirty="0" err="1">
                          <a:effectLst/>
                        </a:rPr>
                        <a:t>sgdm</a:t>
                      </a:r>
                      <a:r>
                        <a:rPr lang="en-US" sz="900" dirty="0">
                          <a:effectLst/>
                        </a:rPr>
                        <a:t>'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16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sr-Latn-RS" sz="900" dirty="0" smtClean="0">
                          <a:effectLst/>
                        </a:rPr>
                        <a:t> </a:t>
                      </a:r>
                      <a:r>
                        <a:rPr lang="sr-Latn-RS" sz="900" dirty="0">
                          <a:effectLst/>
                        </a:rPr>
                        <a:t>06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>
                          <a:effectLst/>
                        </a:rPr>
                        <a:t>0.9316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481568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13.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'</a:t>
                      </a:r>
                      <a:r>
                        <a:rPr lang="en-US" sz="900" dirty="0" err="1">
                          <a:effectLst/>
                        </a:rPr>
                        <a:t>sgdm</a:t>
                      </a:r>
                      <a:r>
                        <a:rPr lang="en-US" sz="900" dirty="0">
                          <a:effectLst/>
                        </a:rPr>
                        <a:t>'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9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55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0.9459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6213"/>
                  </a:ext>
                </a:extLst>
              </a:tr>
              <a:tr h="233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 dirty="0">
                          <a:effectLst/>
                        </a:rPr>
                        <a:t>14.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'sgdm'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0.2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900">
                          <a:effectLst/>
                        </a:rPr>
                        <a:t>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11 </a:t>
                      </a:r>
                      <a:r>
                        <a:rPr lang="sr-Cyrl-RS" sz="900" dirty="0" smtClean="0">
                          <a:effectLst/>
                        </a:rPr>
                        <a:t>мин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22 </a:t>
                      </a:r>
                      <a:r>
                        <a:rPr lang="sr-Cyrl-RS" sz="900" dirty="0" smtClean="0">
                          <a:effectLst/>
                        </a:rPr>
                        <a:t>с</a:t>
                      </a:r>
                      <a:r>
                        <a:rPr lang="en-US" sz="900" dirty="0" smtClean="0">
                          <a:effectLst/>
                        </a:rPr>
                        <a:t>e</a:t>
                      </a:r>
                      <a:r>
                        <a:rPr lang="sr-Cyrl-RS" sz="9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79875"/>
                  </a:ext>
                </a:extLst>
              </a:tr>
              <a:tr h="352497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 smtClean="0">
                          <a:effectLst/>
                        </a:rPr>
                        <a:t>Проналажење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sr-Cyrl-RS" sz="900" dirty="0">
                          <a:effectLst/>
                        </a:rPr>
                        <a:t>оптимачних параметара тренирања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513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90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3" y="406036"/>
            <a:ext cx="7571700" cy="439220"/>
          </a:xfrm>
        </p:spPr>
        <p:txBody>
          <a:bodyPr/>
          <a:lstStyle/>
          <a:p>
            <a:r>
              <a:rPr lang="sr-Cyrl-RS" b="1" dirty="0"/>
              <a:t>Резултати „дообучавања“ истренираних модела </a:t>
            </a:r>
            <a:r>
              <a:rPr lang="en-US" b="1" dirty="0" smtClean="0"/>
              <a:t>CNN-a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205716"/>
              </p:ext>
            </p:extLst>
          </p:nvPr>
        </p:nvGraphicFramePr>
        <p:xfrm>
          <a:off x="832683" y="1049242"/>
          <a:ext cx="7571701" cy="3317016"/>
        </p:xfrm>
        <a:graphic>
          <a:graphicData uri="http://schemas.openxmlformats.org/drawingml/2006/table">
            <a:tbl>
              <a:tblPr firstRow="1" firstCol="1" bandRow="1">
                <a:tableStyleId>{E44D7729-9CCB-430F-B93C-3AB83234C127}</a:tableStyleId>
              </a:tblPr>
              <a:tblGrid>
                <a:gridCol w="1488881">
                  <a:extLst>
                    <a:ext uri="{9D8B030D-6E8A-4147-A177-3AD203B41FA5}">
                      <a16:colId xmlns:a16="http://schemas.microsoft.com/office/drawing/2014/main" val="1879177746"/>
                    </a:ext>
                  </a:extLst>
                </a:gridCol>
                <a:gridCol w="1488881">
                  <a:extLst>
                    <a:ext uri="{9D8B030D-6E8A-4147-A177-3AD203B41FA5}">
                      <a16:colId xmlns:a16="http://schemas.microsoft.com/office/drawing/2014/main" val="4021754625"/>
                    </a:ext>
                  </a:extLst>
                </a:gridCol>
                <a:gridCol w="1488881">
                  <a:extLst>
                    <a:ext uri="{9D8B030D-6E8A-4147-A177-3AD203B41FA5}">
                      <a16:colId xmlns:a16="http://schemas.microsoft.com/office/drawing/2014/main" val="3487287064"/>
                    </a:ext>
                  </a:extLst>
                </a:gridCol>
                <a:gridCol w="1488881">
                  <a:extLst>
                    <a:ext uri="{9D8B030D-6E8A-4147-A177-3AD203B41FA5}">
                      <a16:colId xmlns:a16="http://schemas.microsoft.com/office/drawing/2014/main" val="3150424344"/>
                    </a:ext>
                  </a:extLst>
                </a:gridCol>
                <a:gridCol w="1616177">
                  <a:extLst>
                    <a:ext uri="{9D8B030D-6E8A-4147-A177-3AD203B41FA5}">
                      <a16:colId xmlns:a16="http://schemas.microsoft.com/office/drawing/2014/main" val="4201194715"/>
                    </a:ext>
                  </a:extLst>
                </a:gridCol>
              </a:tblGrid>
              <a:tr h="391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А</a:t>
                      </a:r>
                      <a:r>
                        <a:rPr lang="en-US" sz="1000" dirty="0" err="1">
                          <a:effectLst/>
                        </a:rPr>
                        <a:t>lexNet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GoogleNet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ResNet</a:t>
                      </a:r>
                      <a:r>
                        <a:rPr lang="sr-Cyrl-RS" sz="1000" dirty="0">
                          <a:effectLst/>
                        </a:rPr>
                        <a:t>-18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ResNet</a:t>
                      </a:r>
                      <a:r>
                        <a:rPr lang="sr-Cyrl-RS" sz="1000" dirty="0">
                          <a:effectLst/>
                        </a:rPr>
                        <a:t>-50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940066"/>
                  </a:ext>
                </a:extLst>
              </a:tr>
              <a:tr h="391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Година настанка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2012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2014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2015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2015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608257"/>
                  </a:ext>
                </a:extLst>
              </a:tr>
              <a:tr h="391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Број слојева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00" dirty="0">
                          <a:effectLst/>
                        </a:rPr>
                        <a:t>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144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72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177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19415"/>
                  </a:ext>
                </a:extLst>
              </a:tr>
              <a:tr h="452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Захтевана величина с</a:t>
                      </a:r>
                      <a:r>
                        <a:rPr lang="en-US" sz="1000" dirty="0" err="1">
                          <a:effectLst/>
                        </a:rPr>
                        <a:t>лике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00" dirty="0">
                          <a:effectLst/>
                        </a:rPr>
                        <a:t>227x227x3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224x224x3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224x224x3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224x224x3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57301"/>
                  </a:ext>
                </a:extLst>
              </a:tr>
              <a:tr h="452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Време „дообучавања“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40 </a:t>
                      </a:r>
                      <a:r>
                        <a:rPr lang="sr-Cyrl-RS" sz="1000" dirty="0" smtClean="0">
                          <a:effectLst/>
                        </a:rPr>
                        <a:t>мин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11 </a:t>
                      </a:r>
                      <a:r>
                        <a:rPr lang="sr-Cyrl-RS" sz="1000" dirty="0" smtClean="0">
                          <a:effectLst/>
                        </a:rPr>
                        <a:t>с</a:t>
                      </a:r>
                      <a:r>
                        <a:rPr lang="en-US" sz="1000" dirty="0" smtClean="0">
                          <a:effectLst/>
                        </a:rPr>
                        <a:t>e</a:t>
                      </a:r>
                      <a:r>
                        <a:rPr lang="sr-Cyrl-RS" sz="10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112 </a:t>
                      </a:r>
                      <a:r>
                        <a:rPr lang="sr-Cyrl-RS" sz="1000" dirty="0" smtClean="0">
                          <a:effectLst/>
                        </a:rPr>
                        <a:t>мин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53 </a:t>
                      </a:r>
                      <a:r>
                        <a:rPr lang="sr-Cyrl-RS" sz="1000" dirty="0" smtClean="0">
                          <a:effectLst/>
                        </a:rPr>
                        <a:t>с</a:t>
                      </a:r>
                      <a:r>
                        <a:rPr lang="en-US" sz="1000" dirty="0" smtClean="0">
                          <a:effectLst/>
                        </a:rPr>
                        <a:t>e</a:t>
                      </a:r>
                      <a:r>
                        <a:rPr lang="sr-Cyrl-RS" sz="10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68 </a:t>
                      </a:r>
                      <a:r>
                        <a:rPr lang="sr-Cyrl-RS" sz="1000" dirty="0" smtClean="0">
                          <a:effectLst/>
                        </a:rPr>
                        <a:t>мин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13 </a:t>
                      </a:r>
                      <a:r>
                        <a:rPr lang="sr-Cyrl-RS" sz="1000" dirty="0" smtClean="0">
                          <a:effectLst/>
                        </a:rPr>
                        <a:t>с</a:t>
                      </a:r>
                      <a:r>
                        <a:rPr lang="en-US" sz="1000" dirty="0" smtClean="0">
                          <a:effectLst/>
                        </a:rPr>
                        <a:t>e</a:t>
                      </a:r>
                      <a:r>
                        <a:rPr lang="sr-Cyrl-RS" sz="10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252 </a:t>
                      </a:r>
                      <a:r>
                        <a:rPr lang="sr-Cyrl-RS" sz="1000" dirty="0" smtClean="0">
                          <a:effectLst/>
                        </a:rPr>
                        <a:t>мин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15 </a:t>
                      </a:r>
                      <a:r>
                        <a:rPr lang="sr-Cyrl-RS" sz="1000" dirty="0" smtClean="0">
                          <a:effectLst/>
                        </a:rPr>
                        <a:t>с</a:t>
                      </a:r>
                      <a:r>
                        <a:rPr lang="en-US" sz="1000" dirty="0" smtClean="0">
                          <a:effectLst/>
                        </a:rPr>
                        <a:t>e</a:t>
                      </a:r>
                      <a:r>
                        <a:rPr lang="sr-Cyrl-RS" sz="1000" dirty="0" smtClean="0">
                          <a:effectLst/>
                        </a:rPr>
                        <a:t>к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708350"/>
                  </a:ext>
                </a:extLst>
              </a:tr>
              <a:tr h="452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Просечно време извршавања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0.0772 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0.2078 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0.2120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0.3780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37821"/>
                  </a:ext>
                </a:extLst>
              </a:tr>
              <a:tr h="391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Тачност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0.93</a:t>
                      </a:r>
                      <a:r>
                        <a:rPr lang="sr-Cyrl-RS" sz="1000" dirty="0">
                          <a:effectLst/>
                        </a:rPr>
                        <a:t>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0.9283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0.8687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0.5640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86865"/>
                  </a:ext>
                </a:extLst>
              </a:tr>
              <a:tr h="391695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900" dirty="0" smtClean="0">
                          <a:effectLst/>
                        </a:rPr>
                        <a:t>Резултати </a:t>
                      </a:r>
                      <a:r>
                        <a:rPr lang="sr-Cyrl-RS" sz="900" dirty="0">
                          <a:effectLst/>
                        </a:rPr>
                        <a:t>„дообучавања“ истренираних модела </a:t>
                      </a:r>
                      <a:r>
                        <a:rPr lang="en-US" sz="900" dirty="0">
                          <a:effectLst/>
                        </a:rPr>
                        <a:t>CNN-a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08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72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37" y="498620"/>
            <a:ext cx="7571700" cy="583420"/>
          </a:xfrm>
        </p:spPr>
        <p:txBody>
          <a:bodyPr/>
          <a:lstStyle/>
          <a:p>
            <a:pPr algn="ctr"/>
            <a:r>
              <a:rPr lang="sr-Cyrl-RS" b="1" dirty="0" smtClean="0"/>
              <a:t>Резултат примене алгоритма за идентификацију детектованих ликова објеката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7" y="1569720"/>
            <a:ext cx="8724900" cy="23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376700"/>
            <a:ext cx="7571700" cy="530080"/>
          </a:xfrm>
        </p:spPr>
        <p:txBody>
          <a:bodyPr/>
          <a:lstStyle/>
          <a:p>
            <a:pPr algn="ctr"/>
            <a:r>
              <a:rPr lang="sr-Cyrl-RS" b="1" dirty="0" smtClean="0"/>
              <a:t>Експериментална испитивања</a:t>
            </a:r>
            <a:r>
              <a:rPr lang="en-US" b="1" dirty="0" smtClean="0"/>
              <a:t> </a:t>
            </a:r>
            <a:r>
              <a:rPr lang="sr-Cyrl-RS" b="1" dirty="0" smtClean="0"/>
              <a:t>развијеног алгоритма за идентификацију технолошких ентитета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64104" y="664600"/>
            <a:ext cx="3675300" cy="3725700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/>
              <a:t>Тест 1</a:t>
            </a:r>
          </a:p>
          <a:p>
            <a:pPr>
              <a:buClr>
                <a:schemeClr val="accent1"/>
              </a:buClr>
              <a:buSzPct val="100000"/>
            </a:pPr>
            <a:endParaRPr lang="sr-Cyrl-RS" sz="1400" dirty="0"/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  <a:p>
            <a:pPr>
              <a:buClr>
                <a:schemeClr val="accent1"/>
              </a:buClr>
              <a:buSzPct val="100000"/>
            </a:pPr>
            <a:endParaRPr lang="sr-Cyrl-RS" sz="1400" dirty="0"/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  <a:p>
            <a:pPr>
              <a:buClr>
                <a:schemeClr val="accent1"/>
              </a:buClr>
              <a:buSzPct val="100000"/>
            </a:pPr>
            <a:endParaRPr lang="sr-Cyrl-RS" sz="1400" dirty="0"/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/>
              <a:t>Тест 2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28" y="1055395"/>
            <a:ext cx="6515343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25" r="516" b="975"/>
          <a:stretch/>
        </p:blipFill>
        <p:spPr>
          <a:xfrm>
            <a:off x="1305204" y="3032810"/>
            <a:ext cx="6524467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376700"/>
            <a:ext cx="7571700" cy="530080"/>
          </a:xfrm>
        </p:spPr>
        <p:txBody>
          <a:bodyPr/>
          <a:lstStyle/>
          <a:p>
            <a:pPr algn="ctr"/>
            <a:r>
              <a:rPr lang="sr-Cyrl-RS" b="1" dirty="0" smtClean="0"/>
              <a:t>Експериментална испитивања</a:t>
            </a:r>
            <a:r>
              <a:rPr lang="en-US" b="1" dirty="0" smtClean="0"/>
              <a:t> </a:t>
            </a:r>
            <a:r>
              <a:rPr lang="sr-Cyrl-RS" b="1" dirty="0" smtClean="0"/>
              <a:t>развијеног алгоритма за идентификацију технолошких ентитета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64104" y="664600"/>
            <a:ext cx="3675300" cy="3725700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/>
              <a:t>Тест 3</a:t>
            </a:r>
          </a:p>
          <a:p>
            <a:pPr>
              <a:buClr>
                <a:schemeClr val="accent1"/>
              </a:buClr>
              <a:buSzPct val="100000"/>
            </a:pPr>
            <a:endParaRPr lang="sr-Cyrl-RS" sz="1400" dirty="0"/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  <a:p>
            <a:pPr>
              <a:buClr>
                <a:schemeClr val="accent1"/>
              </a:buClr>
              <a:buSzPct val="100000"/>
            </a:pPr>
            <a:endParaRPr lang="sr-Cyrl-RS" sz="1400" dirty="0"/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/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/>
              <a:t>Тест 4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02" y="1060475"/>
            <a:ext cx="6659663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02" y="3117851"/>
            <a:ext cx="665966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1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103483"/>
            <a:ext cx="7571700" cy="996970"/>
          </a:xfrm>
        </p:spPr>
        <p:txBody>
          <a:bodyPr/>
          <a:lstStyle/>
          <a:p>
            <a:pPr algn="ctr"/>
            <a:r>
              <a:rPr lang="sr-Cyrl-RS" b="1" dirty="0" smtClean="0"/>
              <a:t>Примена развијеног алгоритма приликом експлоатације интелигентног мобилног робота унутар лаб. модела технолошког окружења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36"/>
          <a:stretch/>
        </p:blipFill>
        <p:spPr>
          <a:xfrm>
            <a:off x="2504376" y="996488"/>
            <a:ext cx="1366357" cy="1638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6" r="3180"/>
          <a:stretch/>
        </p:blipFill>
        <p:spPr>
          <a:xfrm>
            <a:off x="5080195" y="973296"/>
            <a:ext cx="1540042" cy="1638902"/>
          </a:xfrm>
          <a:prstGeom prst="rect">
            <a:avLst/>
          </a:prstGeom>
        </p:spPr>
      </p:pic>
      <p:pic>
        <p:nvPicPr>
          <p:cNvPr id="21" name="Picture 20" descr="C:\Users\Sava\AppData\Local\Microsoft\Windows\INetCache\Content.Word\4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/>
          <a:stretch/>
        </p:blipFill>
        <p:spPr bwMode="auto">
          <a:xfrm>
            <a:off x="844705" y="2612198"/>
            <a:ext cx="3727296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C:\Users\Sava\AppData\Local\Microsoft\Windows\INetCache\Content.Word\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4" y="3856514"/>
            <a:ext cx="3727296" cy="1190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C:\Users\Sava\AppData\Local\Microsoft\Windows\INetCache\Content.Word\2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13019" r="3206" b="10092"/>
          <a:stretch/>
        </p:blipFill>
        <p:spPr bwMode="auto">
          <a:xfrm>
            <a:off x="4644152" y="2612198"/>
            <a:ext cx="3713698" cy="11887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 descr="C:\Users\Sava\AppData\Local\Microsoft\Windows\INetCache\Content.Word\1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" t="13532" r="1867" b="5154"/>
          <a:stretch/>
        </p:blipFill>
        <p:spPr bwMode="auto">
          <a:xfrm>
            <a:off x="4632722" y="3863004"/>
            <a:ext cx="3744198" cy="1184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99485" y="973296"/>
            <a:ext cx="1359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Први корак: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280619"/>
            <a:ext cx="7571700" cy="578779"/>
          </a:xfrm>
        </p:spPr>
        <p:txBody>
          <a:bodyPr/>
          <a:lstStyle/>
          <a:p>
            <a:pPr algn="ctr"/>
            <a:r>
              <a:rPr lang="sr-Cyrl-RS" b="1" dirty="0" smtClean="0"/>
              <a:t>Интелигентни мобилни робот</a:t>
            </a:r>
            <a:r>
              <a:rPr lang="en-US" b="1" dirty="0" smtClean="0"/>
              <a:t> RAICO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615" y="1151818"/>
            <a:ext cx="4865255" cy="3052582"/>
          </a:xfrm>
        </p:spPr>
        <p:txBody>
          <a:bodyPr/>
          <a:lstStyle/>
          <a:p>
            <a:pPr algn="just">
              <a:buClr>
                <a:schemeClr val="accent1"/>
              </a:buClr>
              <a:buSzPct val="100000"/>
            </a:pPr>
            <a:r>
              <a:rPr lang="sr-Cyrl-RS" sz="1400" dirty="0" smtClean="0">
                <a:solidFill>
                  <a:schemeClr val="accent1"/>
                </a:solidFill>
                <a:latin typeface="+mn-lt"/>
              </a:rPr>
              <a:t>Аквизиционо </a:t>
            </a:r>
            <a:r>
              <a:rPr lang="sr-Cyrl-RS" sz="1400" dirty="0">
                <a:solidFill>
                  <a:schemeClr val="accent1"/>
                </a:solidFill>
                <a:latin typeface="+mn-lt"/>
              </a:rPr>
              <a:t>– управљачки </a:t>
            </a:r>
            <a:r>
              <a:rPr lang="sr-Cyrl-RS" sz="1400" dirty="0" smtClean="0">
                <a:solidFill>
                  <a:schemeClr val="accent1"/>
                </a:solidFill>
                <a:latin typeface="+mn-lt"/>
              </a:rPr>
              <a:t>систем: </a:t>
            </a:r>
            <a:r>
              <a:rPr lang="en-US" sz="1400" i="1" dirty="0" smtClean="0">
                <a:latin typeface="+mn-lt"/>
              </a:rPr>
              <a:t>Arduino </a:t>
            </a:r>
            <a:r>
              <a:rPr lang="en-US" sz="1400" i="1" dirty="0">
                <a:latin typeface="+mn-lt"/>
              </a:rPr>
              <a:t>Mega 2560 Rev3</a:t>
            </a:r>
            <a:r>
              <a:rPr lang="en-US" sz="1400" dirty="0">
                <a:latin typeface="+mn-lt"/>
              </a:rPr>
              <a:t> </a:t>
            </a:r>
            <a:r>
              <a:rPr lang="sr-Cyrl-RS" sz="1400" dirty="0">
                <a:latin typeface="+mn-lt"/>
              </a:rPr>
              <a:t>и </a:t>
            </a:r>
            <a:r>
              <a:rPr lang="en-US" sz="1400" i="1" dirty="0">
                <a:latin typeface="+mn-lt"/>
              </a:rPr>
              <a:t>Arduino Nano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smtClean="0">
                <a:latin typeface="+mn-lt"/>
              </a:rPr>
              <a:t>V3.0</a:t>
            </a:r>
            <a:endParaRPr lang="sr-Cyrl-RS" sz="1400" i="1" dirty="0" smtClean="0">
              <a:latin typeface="+mn-lt"/>
            </a:endParaRPr>
          </a:p>
          <a:p>
            <a:pPr algn="just">
              <a:buClr>
                <a:schemeClr val="accent1"/>
              </a:buClr>
              <a:buSzPct val="100000"/>
            </a:pPr>
            <a:endParaRPr lang="sr-Cyrl-RS" sz="1400" i="1" dirty="0" smtClean="0">
              <a:latin typeface="+mn-lt"/>
            </a:endParaRPr>
          </a:p>
          <a:p>
            <a:pPr algn="just">
              <a:buClr>
                <a:schemeClr val="accent1"/>
              </a:buClr>
              <a:buSzPct val="100000"/>
            </a:pPr>
            <a:r>
              <a:rPr lang="sr-Cyrl-RS" sz="1400" dirty="0" smtClean="0">
                <a:solidFill>
                  <a:schemeClr val="accent1"/>
                </a:solidFill>
                <a:latin typeface="+mn-lt"/>
              </a:rPr>
              <a:t>Погонски систем</a:t>
            </a:r>
            <a:r>
              <a:rPr lang="sr-Cyrl-RS" sz="1400" dirty="0" smtClean="0">
                <a:latin typeface="+mn-lt"/>
              </a:rPr>
              <a:t>: два </a:t>
            </a:r>
            <a:r>
              <a:rPr lang="en-US" sz="1400" dirty="0">
                <a:latin typeface="+mn-lt"/>
              </a:rPr>
              <a:t>DC</a:t>
            </a:r>
            <a:r>
              <a:rPr lang="sr-Cyrl-RS" sz="1400" dirty="0">
                <a:latin typeface="+mn-lt"/>
              </a:rPr>
              <a:t> серво мотора </a:t>
            </a:r>
            <a:r>
              <a:rPr lang="en-US" sz="1400" i="1" dirty="0" smtClean="0">
                <a:latin typeface="+mn-lt"/>
              </a:rPr>
              <a:t>JGY371</a:t>
            </a:r>
            <a:endParaRPr lang="sr-Cyrl-RS" sz="1400" i="1" dirty="0" smtClean="0">
              <a:latin typeface="+mn-lt"/>
            </a:endParaRPr>
          </a:p>
          <a:p>
            <a:pPr algn="just">
              <a:buClr>
                <a:schemeClr val="accent1"/>
              </a:buClr>
              <a:buSzPct val="100000"/>
            </a:pPr>
            <a:endParaRPr lang="sr-Cyrl-RS" sz="1400" i="1" dirty="0" smtClean="0">
              <a:latin typeface="+mn-lt"/>
            </a:endParaRPr>
          </a:p>
          <a:p>
            <a:pPr algn="just">
              <a:buClr>
                <a:schemeClr val="accent1"/>
              </a:buClr>
              <a:buSzPct val="100000"/>
            </a:pPr>
            <a:r>
              <a:rPr lang="sr-Cyrl-RS" sz="1400" dirty="0" smtClean="0">
                <a:solidFill>
                  <a:schemeClr val="accent1"/>
                </a:solidFill>
                <a:latin typeface="+mn-lt"/>
              </a:rPr>
              <a:t>Систем манипулације</a:t>
            </a:r>
            <a:r>
              <a:rPr lang="sr-Cyrl-RS" sz="1400" dirty="0" smtClean="0">
                <a:latin typeface="+mn-lt"/>
              </a:rPr>
              <a:t>: хватач </a:t>
            </a:r>
            <a:r>
              <a:rPr lang="sr-Cyrl-RS" sz="1400" dirty="0">
                <a:latin typeface="+mn-lt"/>
              </a:rPr>
              <a:t>на коме се налази </a:t>
            </a:r>
            <a:r>
              <a:rPr lang="sr-Cyrl-RS" sz="1400" dirty="0" smtClean="0">
                <a:latin typeface="+mn-lt"/>
              </a:rPr>
              <a:t>     енд ефектор са 3 степена слободе кретања</a:t>
            </a:r>
          </a:p>
          <a:p>
            <a:pPr algn="just"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 algn="just">
              <a:buClr>
                <a:schemeClr val="accent1"/>
              </a:buClr>
              <a:buSzPct val="100000"/>
            </a:pPr>
            <a:r>
              <a:rPr lang="sr-Cyrl-RS" sz="1400" dirty="0" smtClean="0">
                <a:solidFill>
                  <a:schemeClr val="accent1"/>
                </a:solidFill>
                <a:latin typeface="+mn-lt"/>
              </a:rPr>
              <a:t>Стерео визуелни систем</a:t>
            </a:r>
            <a:r>
              <a:rPr lang="sr-Cyrl-RS" sz="1400" dirty="0" smtClean="0">
                <a:latin typeface="+mn-lt"/>
              </a:rPr>
              <a:t>: </a:t>
            </a:r>
            <a:r>
              <a:rPr lang="sr-Cyrl-RS" sz="1400" dirty="0">
                <a:latin typeface="+mn-lt"/>
              </a:rPr>
              <a:t>две паралелно постављене </a:t>
            </a:r>
            <a:r>
              <a:rPr lang="en-US" sz="1400" i="1" dirty="0">
                <a:latin typeface="+mn-lt"/>
              </a:rPr>
              <a:t>Basler acA1920-25uc</a:t>
            </a:r>
            <a:r>
              <a:rPr lang="sr-Cyrl-RS" sz="1400" dirty="0">
                <a:latin typeface="+mn-lt"/>
              </a:rPr>
              <a:t> камере.</a:t>
            </a:r>
            <a:endParaRPr lang="en-US" sz="1400" dirty="0">
              <a:latin typeface="+mn-lt"/>
            </a:endParaRPr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786150" y="859398"/>
            <a:ext cx="5207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RAICO (Robot with Artificial Intelligence based </a:t>
            </a:r>
            <a:r>
              <a:rPr lang="en-US" b="1" i="1" dirty="0" err="1"/>
              <a:t>COgnition</a:t>
            </a:r>
            <a:r>
              <a:rPr lang="en-US" b="1" i="1" dirty="0" smtClean="0"/>
              <a:t>)</a:t>
            </a:r>
            <a:r>
              <a:rPr lang="sr-Cyrl-RS" b="1" i="1" dirty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05" y="1151817"/>
            <a:ext cx="2706445" cy="361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419100"/>
            <a:ext cx="7571700" cy="702600"/>
          </a:xfrm>
        </p:spPr>
        <p:txBody>
          <a:bodyPr/>
          <a:lstStyle/>
          <a:p>
            <a:pPr algn="ctr"/>
            <a:r>
              <a:rPr lang="sr-Cyrl-RS" b="1" dirty="0"/>
              <a:t>Примена развијеног алгоритма приликом експлоатације интелигентног мобилног робота унутар </a:t>
            </a:r>
            <a:r>
              <a:rPr lang="sr-Cyrl-RS" b="1" dirty="0" smtClean="0"/>
              <a:t>лаб. </a:t>
            </a:r>
            <a:r>
              <a:rPr lang="sr-Cyrl-RS" b="1" dirty="0"/>
              <a:t>модела технолошког окружења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 r="78985"/>
          <a:stretch/>
        </p:blipFill>
        <p:spPr>
          <a:xfrm>
            <a:off x="2628583" y="999780"/>
            <a:ext cx="1105118" cy="164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20" r="1242"/>
          <a:stretch/>
        </p:blipFill>
        <p:spPr>
          <a:xfrm>
            <a:off x="5089978" y="999780"/>
            <a:ext cx="1399032" cy="1645920"/>
          </a:xfrm>
          <a:prstGeom prst="rect">
            <a:avLst/>
          </a:prstGeom>
        </p:spPr>
      </p:pic>
      <p:pic>
        <p:nvPicPr>
          <p:cNvPr id="17" name="Picture 16" descr="C:\Users\Sava\AppData\Local\Microsoft\Windows\INetCache\Content.Word\9L_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1" y="2632020"/>
            <a:ext cx="374904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C:\Users\Sava\AppData\Local\Microsoft\Windows\INetCache\Content.Word\9L_1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1" y="3874080"/>
            <a:ext cx="374904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" name="Picture 18" descr="9D_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90" y="2632020"/>
            <a:ext cx="374904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" name="Picture 19" descr="C:\Users\Sava\AppData\Local\Microsoft\Windows\INetCache\Content.Word\9D_1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90" y="3874080"/>
            <a:ext cx="374336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98215" y="981365"/>
            <a:ext cx="1641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Последњи корак: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3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571904"/>
          </a:xfrm>
        </p:spPr>
        <p:txBody>
          <a:bodyPr/>
          <a:lstStyle/>
          <a:p>
            <a:pPr algn="ctr"/>
            <a:r>
              <a:rPr lang="sr-Cyrl-RS" b="1" dirty="0" smtClean="0"/>
              <a:t>Закључак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12" name="Rounded Rectangle 11"/>
          <p:cNvSpPr/>
          <p:nvPr/>
        </p:nvSpPr>
        <p:spPr>
          <a:xfrm>
            <a:off x="941902" y="1158897"/>
            <a:ext cx="3423843" cy="804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2000" dirty="0" smtClean="0"/>
              <a:t>Предности</a:t>
            </a:r>
            <a:endParaRPr lang="en-US" sz="2000" dirty="0"/>
          </a:p>
        </p:txBody>
      </p:sp>
      <p:sp>
        <p:nvSpPr>
          <p:cNvPr id="13" name="Rounded Rectangle 12"/>
          <p:cNvSpPr/>
          <p:nvPr/>
        </p:nvSpPr>
        <p:spPr>
          <a:xfrm>
            <a:off x="1869106" y="2169551"/>
            <a:ext cx="3423843" cy="804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2000" dirty="0" smtClean="0"/>
              <a:t>Недостаци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2779868" y="3180205"/>
            <a:ext cx="3423843" cy="804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2000" dirty="0" smtClean="0"/>
              <a:t>Унапређење</a:t>
            </a:r>
            <a:endParaRPr lang="en-US" sz="2000" dirty="0"/>
          </a:p>
        </p:txBody>
      </p:sp>
      <p:sp>
        <p:nvSpPr>
          <p:cNvPr id="17" name="Google Shape;544;p38"/>
          <p:cNvSpPr/>
          <p:nvPr/>
        </p:nvSpPr>
        <p:spPr>
          <a:xfrm>
            <a:off x="4733024" y="1268900"/>
            <a:ext cx="457743" cy="501887"/>
          </a:xfrm>
          <a:custGeom>
            <a:avLst/>
            <a:gdLst/>
            <a:ahLst/>
            <a:cxnLst/>
            <a:rect l="l" t="t" r="r" b="b"/>
            <a:pathLst>
              <a:path w="12252" h="15491" fill="none" extrusionOk="0">
                <a:moveTo>
                  <a:pt x="1" y="13396"/>
                </a:moveTo>
                <a:lnTo>
                  <a:pt x="1511" y="13396"/>
                </a:lnTo>
                <a:lnTo>
                  <a:pt x="1511" y="13396"/>
                </a:lnTo>
                <a:lnTo>
                  <a:pt x="1998" y="13639"/>
                </a:lnTo>
                <a:lnTo>
                  <a:pt x="2680" y="13932"/>
                </a:lnTo>
                <a:lnTo>
                  <a:pt x="3556" y="14273"/>
                </a:lnTo>
                <a:lnTo>
                  <a:pt x="4531" y="14638"/>
                </a:lnTo>
                <a:lnTo>
                  <a:pt x="5578" y="14955"/>
                </a:lnTo>
                <a:lnTo>
                  <a:pt x="6114" y="15101"/>
                </a:lnTo>
                <a:lnTo>
                  <a:pt x="6650" y="15222"/>
                </a:lnTo>
                <a:lnTo>
                  <a:pt x="7161" y="15344"/>
                </a:lnTo>
                <a:lnTo>
                  <a:pt x="7672" y="15417"/>
                </a:lnTo>
                <a:lnTo>
                  <a:pt x="8135" y="15466"/>
                </a:lnTo>
                <a:lnTo>
                  <a:pt x="8598" y="15490"/>
                </a:lnTo>
                <a:lnTo>
                  <a:pt x="8598" y="15490"/>
                </a:lnTo>
                <a:lnTo>
                  <a:pt x="9377" y="15490"/>
                </a:lnTo>
                <a:lnTo>
                  <a:pt x="9791" y="15466"/>
                </a:lnTo>
                <a:lnTo>
                  <a:pt x="10181" y="15417"/>
                </a:lnTo>
                <a:lnTo>
                  <a:pt x="10522" y="15320"/>
                </a:lnTo>
                <a:lnTo>
                  <a:pt x="10692" y="15271"/>
                </a:lnTo>
                <a:lnTo>
                  <a:pt x="10814" y="15222"/>
                </a:lnTo>
                <a:lnTo>
                  <a:pt x="10936" y="15149"/>
                </a:lnTo>
                <a:lnTo>
                  <a:pt x="11033" y="15052"/>
                </a:lnTo>
                <a:lnTo>
                  <a:pt x="11082" y="14955"/>
                </a:lnTo>
                <a:lnTo>
                  <a:pt x="11131" y="14833"/>
                </a:lnTo>
                <a:lnTo>
                  <a:pt x="11204" y="14126"/>
                </a:lnTo>
                <a:lnTo>
                  <a:pt x="11204" y="14126"/>
                </a:lnTo>
                <a:lnTo>
                  <a:pt x="11180" y="13956"/>
                </a:lnTo>
                <a:lnTo>
                  <a:pt x="11131" y="13810"/>
                </a:lnTo>
                <a:lnTo>
                  <a:pt x="11033" y="13664"/>
                </a:lnTo>
                <a:lnTo>
                  <a:pt x="10887" y="13542"/>
                </a:lnTo>
                <a:lnTo>
                  <a:pt x="10887" y="13542"/>
                </a:lnTo>
                <a:lnTo>
                  <a:pt x="11009" y="13518"/>
                </a:lnTo>
                <a:lnTo>
                  <a:pt x="11131" y="13469"/>
                </a:lnTo>
                <a:lnTo>
                  <a:pt x="11253" y="13420"/>
                </a:lnTo>
                <a:lnTo>
                  <a:pt x="11350" y="13323"/>
                </a:lnTo>
                <a:lnTo>
                  <a:pt x="11423" y="13225"/>
                </a:lnTo>
                <a:lnTo>
                  <a:pt x="11496" y="13104"/>
                </a:lnTo>
                <a:lnTo>
                  <a:pt x="11545" y="12957"/>
                </a:lnTo>
                <a:lnTo>
                  <a:pt x="11569" y="12836"/>
                </a:lnTo>
                <a:lnTo>
                  <a:pt x="11642" y="11959"/>
                </a:lnTo>
                <a:lnTo>
                  <a:pt x="11642" y="11959"/>
                </a:lnTo>
                <a:lnTo>
                  <a:pt x="11642" y="11837"/>
                </a:lnTo>
                <a:lnTo>
                  <a:pt x="11642" y="11740"/>
                </a:lnTo>
                <a:lnTo>
                  <a:pt x="11618" y="11618"/>
                </a:lnTo>
                <a:lnTo>
                  <a:pt x="11569" y="11521"/>
                </a:lnTo>
                <a:lnTo>
                  <a:pt x="11447" y="11350"/>
                </a:lnTo>
                <a:lnTo>
                  <a:pt x="11374" y="11277"/>
                </a:lnTo>
                <a:lnTo>
                  <a:pt x="11301" y="11204"/>
                </a:lnTo>
                <a:lnTo>
                  <a:pt x="11301" y="11204"/>
                </a:lnTo>
                <a:lnTo>
                  <a:pt x="11423" y="11180"/>
                </a:lnTo>
                <a:lnTo>
                  <a:pt x="11521" y="11131"/>
                </a:lnTo>
                <a:lnTo>
                  <a:pt x="11618" y="11058"/>
                </a:lnTo>
                <a:lnTo>
                  <a:pt x="11715" y="10960"/>
                </a:lnTo>
                <a:lnTo>
                  <a:pt x="11788" y="10863"/>
                </a:lnTo>
                <a:lnTo>
                  <a:pt x="11837" y="10766"/>
                </a:lnTo>
                <a:lnTo>
                  <a:pt x="11886" y="10644"/>
                </a:lnTo>
                <a:lnTo>
                  <a:pt x="11910" y="10498"/>
                </a:lnTo>
                <a:lnTo>
                  <a:pt x="11983" y="9645"/>
                </a:lnTo>
                <a:lnTo>
                  <a:pt x="11983" y="9645"/>
                </a:lnTo>
                <a:lnTo>
                  <a:pt x="11983" y="9523"/>
                </a:lnTo>
                <a:lnTo>
                  <a:pt x="11983" y="9402"/>
                </a:lnTo>
                <a:lnTo>
                  <a:pt x="11959" y="9280"/>
                </a:lnTo>
                <a:lnTo>
                  <a:pt x="11910" y="9182"/>
                </a:lnTo>
                <a:lnTo>
                  <a:pt x="11861" y="9085"/>
                </a:lnTo>
                <a:lnTo>
                  <a:pt x="11788" y="9012"/>
                </a:lnTo>
                <a:lnTo>
                  <a:pt x="11715" y="8939"/>
                </a:lnTo>
                <a:lnTo>
                  <a:pt x="11618" y="8866"/>
                </a:lnTo>
                <a:lnTo>
                  <a:pt x="11618" y="8866"/>
                </a:lnTo>
                <a:lnTo>
                  <a:pt x="11715" y="8841"/>
                </a:lnTo>
                <a:lnTo>
                  <a:pt x="11813" y="8768"/>
                </a:lnTo>
                <a:lnTo>
                  <a:pt x="11910" y="8695"/>
                </a:lnTo>
                <a:lnTo>
                  <a:pt x="11983" y="8622"/>
                </a:lnTo>
                <a:lnTo>
                  <a:pt x="12056" y="8525"/>
                </a:lnTo>
                <a:lnTo>
                  <a:pt x="12105" y="8427"/>
                </a:lnTo>
                <a:lnTo>
                  <a:pt x="12129" y="8306"/>
                </a:lnTo>
                <a:lnTo>
                  <a:pt x="12154" y="8184"/>
                </a:lnTo>
                <a:lnTo>
                  <a:pt x="12251" y="7307"/>
                </a:lnTo>
                <a:lnTo>
                  <a:pt x="12251" y="7307"/>
                </a:lnTo>
                <a:lnTo>
                  <a:pt x="12227" y="7185"/>
                </a:lnTo>
                <a:lnTo>
                  <a:pt x="12202" y="7064"/>
                </a:lnTo>
                <a:lnTo>
                  <a:pt x="12154" y="6966"/>
                </a:lnTo>
                <a:lnTo>
                  <a:pt x="12105" y="6869"/>
                </a:lnTo>
                <a:lnTo>
                  <a:pt x="12032" y="6771"/>
                </a:lnTo>
                <a:lnTo>
                  <a:pt x="11935" y="6698"/>
                </a:lnTo>
                <a:lnTo>
                  <a:pt x="11715" y="6552"/>
                </a:lnTo>
                <a:lnTo>
                  <a:pt x="11472" y="6430"/>
                </a:lnTo>
                <a:lnTo>
                  <a:pt x="11180" y="6333"/>
                </a:lnTo>
                <a:lnTo>
                  <a:pt x="10863" y="6260"/>
                </a:lnTo>
                <a:lnTo>
                  <a:pt x="10546" y="6211"/>
                </a:lnTo>
                <a:lnTo>
                  <a:pt x="10546" y="6211"/>
                </a:lnTo>
                <a:lnTo>
                  <a:pt x="9864" y="6114"/>
                </a:lnTo>
                <a:lnTo>
                  <a:pt x="8817" y="6016"/>
                </a:lnTo>
                <a:lnTo>
                  <a:pt x="7575" y="5943"/>
                </a:lnTo>
                <a:lnTo>
                  <a:pt x="6309" y="5870"/>
                </a:lnTo>
                <a:lnTo>
                  <a:pt x="6309" y="5870"/>
                </a:lnTo>
                <a:lnTo>
                  <a:pt x="6479" y="5578"/>
                </a:lnTo>
                <a:lnTo>
                  <a:pt x="6625" y="5237"/>
                </a:lnTo>
                <a:lnTo>
                  <a:pt x="6771" y="4872"/>
                </a:lnTo>
                <a:lnTo>
                  <a:pt x="6869" y="4482"/>
                </a:lnTo>
                <a:lnTo>
                  <a:pt x="6966" y="4092"/>
                </a:lnTo>
                <a:lnTo>
                  <a:pt x="7064" y="3678"/>
                </a:lnTo>
                <a:lnTo>
                  <a:pt x="7161" y="2875"/>
                </a:lnTo>
                <a:lnTo>
                  <a:pt x="7234" y="2144"/>
                </a:lnTo>
                <a:lnTo>
                  <a:pt x="7283" y="1535"/>
                </a:lnTo>
                <a:lnTo>
                  <a:pt x="7283" y="975"/>
                </a:lnTo>
                <a:lnTo>
                  <a:pt x="7283" y="975"/>
                </a:lnTo>
                <a:lnTo>
                  <a:pt x="7283" y="804"/>
                </a:lnTo>
                <a:lnTo>
                  <a:pt x="7210" y="609"/>
                </a:lnTo>
                <a:lnTo>
                  <a:pt x="7137" y="463"/>
                </a:lnTo>
                <a:lnTo>
                  <a:pt x="7015" y="317"/>
                </a:lnTo>
                <a:lnTo>
                  <a:pt x="6869" y="171"/>
                </a:lnTo>
                <a:lnTo>
                  <a:pt x="6698" y="98"/>
                </a:lnTo>
                <a:lnTo>
                  <a:pt x="6503" y="25"/>
                </a:lnTo>
                <a:lnTo>
                  <a:pt x="6309" y="1"/>
                </a:lnTo>
                <a:lnTo>
                  <a:pt x="6309" y="1"/>
                </a:lnTo>
                <a:lnTo>
                  <a:pt x="5943" y="25"/>
                </a:lnTo>
                <a:lnTo>
                  <a:pt x="5700" y="74"/>
                </a:lnTo>
                <a:lnTo>
                  <a:pt x="5505" y="147"/>
                </a:lnTo>
                <a:lnTo>
                  <a:pt x="5359" y="220"/>
                </a:lnTo>
                <a:lnTo>
                  <a:pt x="5359" y="220"/>
                </a:lnTo>
                <a:lnTo>
                  <a:pt x="4969" y="1462"/>
                </a:lnTo>
                <a:lnTo>
                  <a:pt x="4774" y="2022"/>
                </a:lnTo>
                <a:lnTo>
                  <a:pt x="4579" y="2534"/>
                </a:lnTo>
                <a:lnTo>
                  <a:pt x="4385" y="2996"/>
                </a:lnTo>
                <a:lnTo>
                  <a:pt x="4190" y="3386"/>
                </a:lnTo>
                <a:lnTo>
                  <a:pt x="4019" y="3678"/>
                </a:lnTo>
                <a:lnTo>
                  <a:pt x="3873" y="3922"/>
                </a:lnTo>
                <a:lnTo>
                  <a:pt x="3873" y="3922"/>
                </a:lnTo>
                <a:lnTo>
                  <a:pt x="3654" y="4141"/>
                </a:lnTo>
                <a:lnTo>
                  <a:pt x="3313" y="4482"/>
                </a:lnTo>
                <a:lnTo>
                  <a:pt x="2509" y="5237"/>
                </a:lnTo>
                <a:lnTo>
                  <a:pt x="1438" y="6211"/>
                </a:lnTo>
                <a:lnTo>
                  <a:pt x="1" y="6211"/>
                </a:lnTo>
              </a:path>
            </a:pathLst>
          </a:custGeom>
          <a:ln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0" name="Google Shape;563;p38"/>
          <p:cNvGrpSpPr/>
          <p:nvPr/>
        </p:nvGrpSpPr>
        <p:grpSpPr>
          <a:xfrm>
            <a:off x="6543588" y="3393236"/>
            <a:ext cx="475979" cy="529483"/>
            <a:chOff x="3951850" y="2985350"/>
            <a:chExt cx="407950" cy="416500"/>
          </a:xfrm>
        </p:grpSpPr>
        <p:sp>
          <p:nvSpPr>
            <p:cNvPr id="21" name="Google Shape;564;p3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565;p3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566;p3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" name="Google Shape;567;p3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5" name="Google Shape;544;p38"/>
          <p:cNvSpPr/>
          <p:nvPr/>
        </p:nvSpPr>
        <p:spPr>
          <a:xfrm rot="10249118">
            <a:off x="5708859" y="2320806"/>
            <a:ext cx="457743" cy="501887"/>
          </a:xfrm>
          <a:custGeom>
            <a:avLst/>
            <a:gdLst/>
            <a:ahLst/>
            <a:cxnLst/>
            <a:rect l="l" t="t" r="r" b="b"/>
            <a:pathLst>
              <a:path w="12252" h="15491" fill="none" extrusionOk="0">
                <a:moveTo>
                  <a:pt x="1" y="13396"/>
                </a:moveTo>
                <a:lnTo>
                  <a:pt x="1511" y="13396"/>
                </a:lnTo>
                <a:lnTo>
                  <a:pt x="1511" y="13396"/>
                </a:lnTo>
                <a:lnTo>
                  <a:pt x="1998" y="13639"/>
                </a:lnTo>
                <a:lnTo>
                  <a:pt x="2680" y="13932"/>
                </a:lnTo>
                <a:lnTo>
                  <a:pt x="3556" y="14273"/>
                </a:lnTo>
                <a:lnTo>
                  <a:pt x="4531" y="14638"/>
                </a:lnTo>
                <a:lnTo>
                  <a:pt x="5578" y="14955"/>
                </a:lnTo>
                <a:lnTo>
                  <a:pt x="6114" y="15101"/>
                </a:lnTo>
                <a:lnTo>
                  <a:pt x="6650" y="15222"/>
                </a:lnTo>
                <a:lnTo>
                  <a:pt x="7161" y="15344"/>
                </a:lnTo>
                <a:lnTo>
                  <a:pt x="7672" y="15417"/>
                </a:lnTo>
                <a:lnTo>
                  <a:pt x="8135" y="15466"/>
                </a:lnTo>
                <a:lnTo>
                  <a:pt x="8598" y="15490"/>
                </a:lnTo>
                <a:lnTo>
                  <a:pt x="8598" y="15490"/>
                </a:lnTo>
                <a:lnTo>
                  <a:pt x="9377" y="15490"/>
                </a:lnTo>
                <a:lnTo>
                  <a:pt x="9791" y="15466"/>
                </a:lnTo>
                <a:lnTo>
                  <a:pt x="10181" y="15417"/>
                </a:lnTo>
                <a:lnTo>
                  <a:pt x="10522" y="15320"/>
                </a:lnTo>
                <a:lnTo>
                  <a:pt x="10692" y="15271"/>
                </a:lnTo>
                <a:lnTo>
                  <a:pt x="10814" y="15222"/>
                </a:lnTo>
                <a:lnTo>
                  <a:pt x="10936" y="15149"/>
                </a:lnTo>
                <a:lnTo>
                  <a:pt x="11033" y="15052"/>
                </a:lnTo>
                <a:lnTo>
                  <a:pt x="11082" y="14955"/>
                </a:lnTo>
                <a:lnTo>
                  <a:pt x="11131" y="14833"/>
                </a:lnTo>
                <a:lnTo>
                  <a:pt x="11204" y="14126"/>
                </a:lnTo>
                <a:lnTo>
                  <a:pt x="11204" y="14126"/>
                </a:lnTo>
                <a:lnTo>
                  <a:pt x="11180" y="13956"/>
                </a:lnTo>
                <a:lnTo>
                  <a:pt x="11131" y="13810"/>
                </a:lnTo>
                <a:lnTo>
                  <a:pt x="11033" y="13664"/>
                </a:lnTo>
                <a:lnTo>
                  <a:pt x="10887" y="13542"/>
                </a:lnTo>
                <a:lnTo>
                  <a:pt x="10887" y="13542"/>
                </a:lnTo>
                <a:lnTo>
                  <a:pt x="11009" y="13518"/>
                </a:lnTo>
                <a:lnTo>
                  <a:pt x="11131" y="13469"/>
                </a:lnTo>
                <a:lnTo>
                  <a:pt x="11253" y="13420"/>
                </a:lnTo>
                <a:lnTo>
                  <a:pt x="11350" y="13323"/>
                </a:lnTo>
                <a:lnTo>
                  <a:pt x="11423" y="13225"/>
                </a:lnTo>
                <a:lnTo>
                  <a:pt x="11496" y="13104"/>
                </a:lnTo>
                <a:lnTo>
                  <a:pt x="11545" y="12957"/>
                </a:lnTo>
                <a:lnTo>
                  <a:pt x="11569" y="12836"/>
                </a:lnTo>
                <a:lnTo>
                  <a:pt x="11642" y="11959"/>
                </a:lnTo>
                <a:lnTo>
                  <a:pt x="11642" y="11959"/>
                </a:lnTo>
                <a:lnTo>
                  <a:pt x="11642" y="11837"/>
                </a:lnTo>
                <a:lnTo>
                  <a:pt x="11642" y="11740"/>
                </a:lnTo>
                <a:lnTo>
                  <a:pt x="11618" y="11618"/>
                </a:lnTo>
                <a:lnTo>
                  <a:pt x="11569" y="11521"/>
                </a:lnTo>
                <a:lnTo>
                  <a:pt x="11447" y="11350"/>
                </a:lnTo>
                <a:lnTo>
                  <a:pt x="11374" y="11277"/>
                </a:lnTo>
                <a:lnTo>
                  <a:pt x="11301" y="11204"/>
                </a:lnTo>
                <a:lnTo>
                  <a:pt x="11301" y="11204"/>
                </a:lnTo>
                <a:lnTo>
                  <a:pt x="11423" y="11180"/>
                </a:lnTo>
                <a:lnTo>
                  <a:pt x="11521" y="11131"/>
                </a:lnTo>
                <a:lnTo>
                  <a:pt x="11618" y="11058"/>
                </a:lnTo>
                <a:lnTo>
                  <a:pt x="11715" y="10960"/>
                </a:lnTo>
                <a:lnTo>
                  <a:pt x="11788" y="10863"/>
                </a:lnTo>
                <a:lnTo>
                  <a:pt x="11837" y="10766"/>
                </a:lnTo>
                <a:lnTo>
                  <a:pt x="11886" y="10644"/>
                </a:lnTo>
                <a:lnTo>
                  <a:pt x="11910" y="10498"/>
                </a:lnTo>
                <a:lnTo>
                  <a:pt x="11983" y="9645"/>
                </a:lnTo>
                <a:lnTo>
                  <a:pt x="11983" y="9645"/>
                </a:lnTo>
                <a:lnTo>
                  <a:pt x="11983" y="9523"/>
                </a:lnTo>
                <a:lnTo>
                  <a:pt x="11983" y="9402"/>
                </a:lnTo>
                <a:lnTo>
                  <a:pt x="11959" y="9280"/>
                </a:lnTo>
                <a:lnTo>
                  <a:pt x="11910" y="9182"/>
                </a:lnTo>
                <a:lnTo>
                  <a:pt x="11861" y="9085"/>
                </a:lnTo>
                <a:lnTo>
                  <a:pt x="11788" y="9012"/>
                </a:lnTo>
                <a:lnTo>
                  <a:pt x="11715" y="8939"/>
                </a:lnTo>
                <a:lnTo>
                  <a:pt x="11618" y="8866"/>
                </a:lnTo>
                <a:lnTo>
                  <a:pt x="11618" y="8866"/>
                </a:lnTo>
                <a:lnTo>
                  <a:pt x="11715" y="8841"/>
                </a:lnTo>
                <a:lnTo>
                  <a:pt x="11813" y="8768"/>
                </a:lnTo>
                <a:lnTo>
                  <a:pt x="11910" y="8695"/>
                </a:lnTo>
                <a:lnTo>
                  <a:pt x="11983" y="8622"/>
                </a:lnTo>
                <a:lnTo>
                  <a:pt x="12056" y="8525"/>
                </a:lnTo>
                <a:lnTo>
                  <a:pt x="12105" y="8427"/>
                </a:lnTo>
                <a:lnTo>
                  <a:pt x="12129" y="8306"/>
                </a:lnTo>
                <a:lnTo>
                  <a:pt x="12154" y="8184"/>
                </a:lnTo>
                <a:lnTo>
                  <a:pt x="12251" y="7307"/>
                </a:lnTo>
                <a:lnTo>
                  <a:pt x="12251" y="7307"/>
                </a:lnTo>
                <a:lnTo>
                  <a:pt x="12227" y="7185"/>
                </a:lnTo>
                <a:lnTo>
                  <a:pt x="12202" y="7064"/>
                </a:lnTo>
                <a:lnTo>
                  <a:pt x="12154" y="6966"/>
                </a:lnTo>
                <a:lnTo>
                  <a:pt x="12105" y="6869"/>
                </a:lnTo>
                <a:lnTo>
                  <a:pt x="12032" y="6771"/>
                </a:lnTo>
                <a:lnTo>
                  <a:pt x="11935" y="6698"/>
                </a:lnTo>
                <a:lnTo>
                  <a:pt x="11715" y="6552"/>
                </a:lnTo>
                <a:lnTo>
                  <a:pt x="11472" y="6430"/>
                </a:lnTo>
                <a:lnTo>
                  <a:pt x="11180" y="6333"/>
                </a:lnTo>
                <a:lnTo>
                  <a:pt x="10863" y="6260"/>
                </a:lnTo>
                <a:lnTo>
                  <a:pt x="10546" y="6211"/>
                </a:lnTo>
                <a:lnTo>
                  <a:pt x="10546" y="6211"/>
                </a:lnTo>
                <a:lnTo>
                  <a:pt x="9864" y="6114"/>
                </a:lnTo>
                <a:lnTo>
                  <a:pt x="8817" y="6016"/>
                </a:lnTo>
                <a:lnTo>
                  <a:pt x="7575" y="5943"/>
                </a:lnTo>
                <a:lnTo>
                  <a:pt x="6309" y="5870"/>
                </a:lnTo>
                <a:lnTo>
                  <a:pt x="6309" y="5870"/>
                </a:lnTo>
                <a:lnTo>
                  <a:pt x="6479" y="5578"/>
                </a:lnTo>
                <a:lnTo>
                  <a:pt x="6625" y="5237"/>
                </a:lnTo>
                <a:lnTo>
                  <a:pt x="6771" y="4872"/>
                </a:lnTo>
                <a:lnTo>
                  <a:pt x="6869" y="4482"/>
                </a:lnTo>
                <a:lnTo>
                  <a:pt x="6966" y="4092"/>
                </a:lnTo>
                <a:lnTo>
                  <a:pt x="7064" y="3678"/>
                </a:lnTo>
                <a:lnTo>
                  <a:pt x="7161" y="2875"/>
                </a:lnTo>
                <a:lnTo>
                  <a:pt x="7234" y="2144"/>
                </a:lnTo>
                <a:lnTo>
                  <a:pt x="7283" y="1535"/>
                </a:lnTo>
                <a:lnTo>
                  <a:pt x="7283" y="975"/>
                </a:lnTo>
                <a:lnTo>
                  <a:pt x="7283" y="975"/>
                </a:lnTo>
                <a:lnTo>
                  <a:pt x="7283" y="804"/>
                </a:lnTo>
                <a:lnTo>
                  <a:pt x="7210" y="609"/>
                </a:lnTo>
                <a:lnTo>
                  <a:pt x="7137" y="463"/>
                </a:lnTo>
                <a:lnTo>
                  <a:pt x="7015" y="317"/>
                </a:lnTo>
                <a:lnTo>
                  <a:pt x="6869" y="171"/>
                </a:lnTo>
                <a:lnTo>
                  <a:pt x="6698" y="98"/>
                </a:lnTo>
                <a:lnTo>
                  <a:pt x="6503" y="25"/>
                </a:lnTo>
                <a:lnTo>
                  <a:pt x="6309" y="1"/>
                </a:lnTo>
                <a:lnTo>
                  <a:pt x="6309" y="1"/>
                </a:lnTo>
                <a:lnTo>
                  <a:pt x="5943" y="25"/>
                </a:lnTo>
                <a:lnTo>
                  <a:pt x="5700" y="74"/>
                </a:lnTo>
                <a:lnTo>
                  <a:pt x="5505" y="147"/>
                </a:lnTo>
                <a:lnTo>
                  <a:pt x="5359" y="220"/>
                </a:lnTo>
                <a:lnTo>
                  <a:pt x="5359" y="220"/>
                </a:lnTo>
                <a:lnTo>
                  <a:pt x="4969" y="1462"/>
                </a:lnTo>
                <a:lnTo>
                  <a:pt x="4774" y="2022"/>
                </a:lnTo>
                <a:lnTo>
                  <a:pt x="4579" y="2534"/>
                </a:lnTo>
                <a:lnTo>
                  <a:pt x="4385" y="2996"/>
                </a:lnTo>
                <a:lnTo>
                  <a:pt x="4190" y="3386"/>
                </a:lnTo>
                <a:lnTo>
                  <a:pt x="4019" y="3678"/>
                </a:lnTo>
                <a:lnTo>
                  <a:pt x="3873" y="3922"/>
                </a:lnTo>
                <a:lnTo>
                  <a:pt x="3873" y="3922"/>
                </a:lnTo>
                <a:lnTo>
                  <a:pt x="3654" y="4141"/>
                </a:lnTo>
                <a:lnTo>
                  <a:pt x="3313" y="4482"/>
                </a:lnTo>
                <a:lnTo>
                  <a:pt x="2509" y="5237"/>
                </a:lnTo>
                <a:lnTo>
                  <a:pt x="1438" y="6211"/>
                </a:lnTo>
                <a:lnTo>
                  <a:pt x="1" y="6211"/>
                </a:lnTo>
              </a:path>
            </a:pathLst>
          </a:custGeom>
          <a:ln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77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1655657"/>
            <a:ext cx="7571700" cy="702600"/>
          </a:xfrm>
        </p:spPr>
        <p:txBody>
          <a:bodyPr/>
          <a:lstStyle/>
          <a:p>
            <a:pPr algn="ctr"/>
            <a:r>
              <a:rPr lang="sr-Cyrl-RS" sz="3600" b="1" dirty="0" smtClean="0"/>
              <a:t>Хвала на пажњи!</a:t>
            </a:r>
            <a:endParaRPr lang="en-US" sz="3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2684" y="2851454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sr-Cyrl-RS" sz="2800" b="1" dirty="0" smtClean="0"/>
              <a:t>Питања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54" y="2625689"/>
            <a:ext cx="1856730" cy="18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54412" y="1991850"/>
            <a:ext cx="719832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lvl="0" algn="ctr"/>
            <a:r>
              <a:rPr lang="sr-Cyrl-RS" sz="3600" dirty="0"/>
              <a:t>Алгоритам за детекцију ликова објеката на слици</a:t>
            </a:r>
            <a:endParaRPr sz="36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4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78" y="0"/>
            <a:ext cx="43186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231" y="287696"/>
            <a:ext cx="7571700" cy="571904"/>
          </a:xfrm>
        </p:spPr>
        <p:txBody>
          <a:bodyPr/>
          <a:lstStyle/>
          <a:p>
            <a:pPr algn="ctr"/>
            <a:r>
              <a:rPr lang="sr-Cyrl-RS" b="1" dirty="0" smtClean="0"/>
              <a:t>Гаусов филтер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5956" y="921275"/>
                <a:ext cx="3874172" cy="1471601"/>
              </a:xfrm>
            </p:spPr>
            <p:txBody>
              <a:bodyPr/>
              <a:lstStyle/>
              <a:p>
                <a:pPr marL="101600" indent="0">
                  <a:buNone/>
                </a:pPr>
                <a:r>
                  <a:rPr lang="sr-Cyrl-RS" sz="1800" dirty="0" smtClean="0"/>
                  <a:t>               </a:t>
                </a:r>
                <a14:m>
                  <m:oMath xmlns:m="http://schemas.openxmlformats.org/officeDocument/2006/math">
                    <m:r>
                      <a:rPr lang="sr-Cyrl-RS" sz="16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Cyrl-R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r-Cyrl-R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r-Cyrl-R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sr-Cyrl-RS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Cyrl-R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r-Cyrl-R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r-Cyrl-RS" sz="16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r-Cyrl-RS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sr-Cyrl-R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Cyrl-R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r-Cyrl-RS" sz="1600" i="1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r-Cyrl-R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sr-Cyrl-R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sr-Cyrl-R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r-Cyrl-R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sr-Cyrl-R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r-Cyrl-R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sr-Cyrl-RS" sz="1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sr-Cyrl-R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sr-Cyrl-RS" sz="1600" i="1" dirty="0"/>
                  <a:t> </a:t>
                </a:r>
                <a:endParaRPr lang="en-US" sz="1600" i="1" dirty="0" smtClean="0"/>
              </a:p>
              <a:p>
                <a:pPr marL="101600" indent="0">
                  <a:buNone/>
                </a:pPr>
                <a:r>
                  <a:rPr lang="en-US" sz="1400" i="1" dirty="0" smtClean="0">
                    <a:latin typeface="+mn-lt"/>
                  </a:rPr>
                  <a:t/>
                </a:r>
                <a:br>
                  <a:rPr lang="en-US" sz="1400" i="1" dirty="0" smtClean="0">
                    <a:latin typeface="+mn-lt"/>
                  </a:rPr>
                </a:br>
                <a:r>
                  <a:rPr lang="en-US" sz="1400" i="1" dirty="0" smtClean="0">
                    <a:latin typeface="+mn-lt"/>
                  </a:rPr>
                  <a:t>x, y</a:t>
                </a:r>
                <a:r>
                  <a:rPr lang="sr-Cyrl-RS" sz="1400" dirty="0" smtClean="0">
                    <a:latin typeface="+mn-lt"/>
                  </a:rPr>
                  <a:t> – позиција пиксела</a:t>
                </a:r>
                <a:r>
                  <a:rPr lang="en-US" sz="1400" dirty="0" smtClean="0">
                    <a:latin typeface="+mn-lt"/>
                  </a:rPr>
                  <a:t> </a:t>
                </a:r>
                <a:r>
                  <a:rPr lang="sr-Cyrl-RS" sz="1400" dirty="0" smtClean="0">
                    <a:latin typeface="+mn-lt"/>
                  </a:rPr>
                  <a:t>у матрици</a:t>
                </a:r>
              </a:p>
              <a:p>
                <a:pPr marL="101600" indent="0">
                  <a:buNone/>
                </a:pPr>
                <a14:m>
                  <m:oMath xmlns:m="http://schemas.openxmlformats.org/officeDocument/2006/math">
                    <m:r>
                      <a:rPr lang="sr-Cyrl-RS" sz="1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sr-Cyrl-RS" sz="1400" dirty="0">
                    <a:latin typeface="+mn-lt"/>
                  </a:rPr>
                  <a:t> </a:t>
                </a:r>
                <a:r>
                  <a:rPr lang="sr-Cyrl-RS" sz="1400" dirty="0" smtClean="0">
                    <a:latin typeface="+mn-lt"/>
                  </a:rPr>
                  <a:t>– стандардна девијација</a:t>
                </a:r>
              </a:p>
              <a:p>
                <a:pPr marL="1016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956" y="921275"/>
                <a:ext cx="3874172" cy="1471601"/>
              </a:xfrm>
              <a:blipFill>
                <a:blip r:embed="rId2"/>
                <a:stretch>
                  <a:fillRect b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7718" r="5644" b="5045"/>
          <a:stretch/>
        </p:blipFill>
        <p:spPr>
          <a:xfrm>
            <a:off x="5047398" y="726543"/>
            <a:ext cx="2606771" cy="19565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5" t="6241" r="10863" b="16534"/>
          <a:stretch/>
        </p:blipFill>
        <p:spPr>
          <a:xfrm>
            <a:off x="855956" y="2514297"/>
            <a:ext cx="3371407" cy="1908201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934466" y="2392876"/>
            <a:ext cx="445029" cy="357748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80" y="2883814"/>
            <a:ext cx="1388788" cy="1169166"/>
          </a:xfrm>
          <a:prstGeom prst="rect">
            <a:avLst/>
          </a:prstGeom>
        </p:spPr>
      </p:pic>
      <p:cxnSp>
        <p:nvCxnSpPr>
          <p:cNvPr id="18" name="Google Shape;272;p29"/>
          <p:cNvCxnSpPr/>
          <p:nvPr/>
        </p:nvCxnSpPr>
        <p:spPr>
          <a:xfrm>
            <a:off x="4364355" y="2729865"/>
            <a:ext cx="300725" cy="28834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673590" y="3056842"/>
                <a:ext cx="1730794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r-Cyrl-RS" sz="1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sr-Cyrl-RS" sz="18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r-Cyrl-RS" sz="1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590" y="3056842"/>
                <a:ext cx="1730794" cy="823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4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810" y="467513"/>
            <a:ext cx="7571700" cy="385078"/>
          </a:xfrm>
        </p:spPr>
        <p:txBody>
          <a:bodyPr/>
          <a:lstStyle/>
          <a:p>
            <a:pPr algn="ctr"/>
            <a:r>
              <a:rPr lang="sr-Cyrl-RS" b="1" dirty="0" smtClean="0"/>
              <a:t>Резултат примене </a:t>
            </a:r>
            <a:r>
              <a:rPr lang="sr-Cyrl-RS" b="1" dirty="0"/>
              <a:t>Гаусовог филтера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t="3424" r="50607" b="2464"/>
          <a:stretch/>
        </p:blipFill>
        <p:spPr>
          <a:xfrm>
            <a:off x="1291212" y="1054473"/>
            <a:ext cx="2903179" cy="164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3" t="2916" r="1333" b="3089"/>
          <a:stretch/>
        </p:blipFill>
        <p:spPr>
          <a:xfrm>
            <a:off x="4310316" y="1054473"/>
            <a:ext cx="2998621" cy="1645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" r="185"/>
          <a:stretch/>
        </p:blipFill>
        <p:spPr>
          <a:xfrm>
            <a:off x="1291212" y="3078197"/>
            <a:ext cx="6038209" cy="1789436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46490" y="660052"/>
            <a:ext cx="5138671" cy="2497547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Слике добијене са камера</a:t>
            </a: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endParaRPr lang="sr-Cyrl-RS" sz="1400" dirty="0" smtClean="0">
              <a:latin typeface="+mn-lt"/>
            </a:endParaRPr>
          </a:p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Слике добијене након примене Гаусовог филтера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3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772" y="308120"/>
            <a:ext cx="7519077" cy="585654"/>
          </a:xfrm>
        </p:spPr>
        <p:txBody>
          <a:bodyPr/>
          <a:lstStyle/>
          <a:p>
            <a:pPr algn="ctr"/>
            <a:r>
              <a:rPr lang="sr-Cyrl-RS" b="1" dirty="0" smtClean="0"/>
              <a:t>Сегментација слике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772" y="893773"/>
            <a:ext cx="4957012" cy="2935707"/>
          </a:xfrm>
        </p:spPr>
        <p:txBody>
          <a:bodyPr/>
          <a:lstStyle/>
          <a:p>
            <a:pPr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Методе сегментације базиране на детекцији ивица </a:t>
            </a:r>
          </a:p>
          <a:p>
            <a:pPr marL="101600" indent="0">
              <a:buNone/>
            </a:pPr>
            <a:endParaRPr lang="sr-Cyrl-RS" sz="1800" dirty="0">
              <a:latin typeface="+mn-lt"/>
            </a:endParaRPr>
          </a:p>
          <a:p>
            <a:pPr marL="101600" indent="0">
              <a:buNone/>
            </a:pPr>
            <a:r>
              <a:rPr lang="sr-Cyrl-RS" sz="1400" dirty="0" smtClean="0">
                <a:latin typeface="+mn-lt"/>
              </a:rPr>
              <a:t>Промена градијента функције осветљености:</a:t>
            </a:r>
          </a:p>
          <a:p>
            <a:pPr marL="101600" indent="0">
              <a:buNone/>
            </a:pPr>
            <a:endParaRPr lang="sr-Cyrl-RS" sz="1400" dirty="0">
              <a:latin typeface="+mn-lt"/>
            </a:endParaRPr>
          </a:p>
          <a:p>
            <a:pPr marL="101600" indent="0">
              <a:buNone/>
            </a:pPr>
            <a:endParaRPr lang="sr-Cyrl-RS" sz="1400" dirty="0" smtClean="0">
              <a:latin typeface="+mn-lt"/>
            </a:endParaRPr>
          </a:p>
          <a:p>
            <a:pPr marL="101600" indent="0">
              <a:buNone/>
            </a:pPr>
            <a:endParaRPr lang="sr-Cyrl-RS" sz="1400" dirty="0" smtClean="0">
              <a:latin typeface="+mn-lt"/>
            </a:endParaRPr>
          </a:p>
          <a:p>
            <a:pPr marL="101600" indent="0">
              <a:buNone/>
            </a:pPr>
            <a:r>
              <a:rPr lang="sr-Cyrl-RS" sz="1400" dirty="0" smtClean="0">
                <a:latin typeface="+mn-lt"/>
              </a:rPr>
              <a:t>Промена </a:t>
            </a:r>
            <a:r>
              <a:rPr lang="sr-Cyrl-RS" sz="1400" dirty="0">
                <a:latin typeface="+mn-lt"/>
              </a:rPr>
              <a:t>Лапласијанове </a:t>
            </a:r>
            <a:r>
              <a:rPr lang="sr-Cyrl-RS" sz="1400" dirty="0" smtClean="0">
                <a:latin typeface="+mn-lt"/>
              </a:rPr>
              <a:t>функције:</a:t>
            </a:r>
            <a:endParaRPr lang="sr-Cyrl-RS" sz="14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 descr="Lo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5745" r="7339" b="4050"/>
          <a:stretch>
            <a:fillRect/>
          </a:stretch>
        </p:blipFill>
        <p:spPr bwMode="auto">
          <a:xfrm>
            <a:off x="5043165" y="1435017"/>
            <a:ext cx="3495158" cy="289268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84400" y="2046055"/>
                <a:ext cx="2464008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0" y="2046055"/>
                <a:ext cx="246400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84400" y="3194040"/>
                <a:ext cx="2898036" cy="580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0" y="3194040"/>
                <a:ext cx="2898036" cy="580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13235" y="4292552"/>
            <a:ext cx="82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000" i="1" dirty="0" smtClean="0"/>
              <a:t>Позиција </a:t>
            </a:r>
            <a:r>
              <a:rPr lang="en-US" sz="1000" i="1" dirty="0" smtClean="0"/>
              <a:t>x</a:t>
            </a:r>
            <a:endParaRPr lang="en-US" sz="1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651759" y="2758246"/>
                <a:ext cx="2627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r-Cyrl-RS" sz="1000" i="1" dirty="0" smtClean="0"/>
                  <a:t>Интензитет нивоа осветљености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000" i="1" dirty="0" smtClean="0"/>
                  <a:t>(x)</a:t>
                </a:r>
                <a:endParaRPr lang="en-US" sz="1000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51759" y="2758246"/>
                <a:ext cx="2627632" cy="246221"/>
              </a:xfrm>
              <a:prstGeom prst="rect">
                <a:avLst/>
              </a:prstGeom>
              <a:blipFill>
                <a:blip r:embed="rId6"/>
                <a:stretch>
                  <a:fillRect r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4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314996"/>
            <a:ext cx="7571700" cy="571904"/>
          </a:xfrm>
        </p:spPr>
        <p:txBody>
          <a:bodyPr/>
          <a:lstStyle/>
          <a:p>
            <a:pPr algn="ctr"/>
            <a:r>
              <a:rPr lang="sr-Cyrl-RS" b="1" dirty="0" smtClean="0"/>
              <a:t>Компаративна анализа метода сегментације слике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037" y="746937"/>
            <a:ext cx="7577925" cy="3549701"/>
          </a:xfrm>
        </p:spPr>
        <p:txBody>
          <a:bodyPr/>
          <a:lstStyle/>
          <a:p>
            <a:pPr marL="101600" lvl="0" indent="0">
              <a:buNone/>
            </a:pPr>
            <a:r>
              <a:rPr lang="sr-Cyrl-RS" sz="1400" dirty="0" smtClean="0">
                <a:latin typeface="+mn-lt"/>
              </a:rPr>
              <a:t>Разматране методе: </a:t>
            </a:r>
          </a:p>
          <a:p>
            <a:pPr lvl="0">
              <a:buClr>
                <a:schemeClr val="accent1"/>
              </a:buClr>
              <a:buSzPct val="100000"/>
            </a:pPr>
            <a:r>
              <a:rPr lang="sr-Cyrl-RS" sz="1400" dirty="0" smtClean="0">
                <a:latin typeface="+mn-lt"/>
              </a:rPr>
              <a:t>Робертсова метода</a:t>
            </a:r>
            <a:endParaRPr lang="en-US" sz="1400" dirty="0">
              <a:latin typeface="+mn-lt"/>
            </a:endParaRPr>
          </a:p>
          <a:p>
            <a:pPr lvl="0"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Собелова </a:t>
            </a:r>
            <a:r>
              <a:rPr lang="sr-Cyrl-RS" sz="1400" dirty="0" smtClean="0">
                <a:latin typeface="+mn-lt"/>
              </a:rPr>
              <a:t>метода</a:t>
            </a:r>
            <a:endParaRPr lang="en-US" sz="1400" dirty="0">
              <a:latin typeface="+mn-lt"/>
            </a:endParaRPr>
          </a:p>
          <a:p>
            <a:pPr lvl="0"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Превит </a:t>
            </a:r>
            <a:r>
              <a:rPr lang="sr-Cyrl-RS" sz="1400" dirty="0" smtClean="0">
                <a:latin typeface="+mn-lt"/>
              </a:rPr>
              <a:t>метода</a:t>
            </a:r>
            <a:endParaRPr lang="en-US" sz="1400" dirty="0">
              <a:latin typeface="+mn-lt"/>
            </a:endParaRPr>
          </a:p>
          <a:p>
            <a:pPr lvl="0"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Кани метода </a:t>
            </a:r>
            <a:endParaRPr lang="en-US" sz="1400" dirty="0">
              <a:latin typeface="+mn-lt"/>
            </a:endParaRPr>
          </a:p>
          <a:p>
            <a:pPr lvl="0">
              <a:buClr>
                <a:schemeClr val="accent1"/>
              </a:buClr>
              <a:buSzPct val="100000"/>
            </a:pPr>
            <a:r>
              <a:rPr lang="sr-Cyrl-RS" sz="1400" dirty="0">
                <a:latin typeface="+mn-lt"/>
              </a:rPr>
              <a:t>Лапласијан Гаусова </a:t>
            </a:r>
            <a:r>
              <a:rPr lang="sr-Cyrl-RS" sz="1400" dirty="0" smtClean="0">
                <a:latin typeface="+mn-lt"/>
              </a:rPr>
              <a:t>метода</a:t>
            </a:r>
            <a:endParaRPr lang="en-US" sz="105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4" t="6867" r="8986" b="13628"/>
          <a:stretch/>
        </p:blipFill>
        <p:spPr>
          <a:xfrm>
            <a:off x="4108704" y="970379"/>
            <a:ext cx="4252258" cy="32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</TotalTime>
  <Words>881</Words>
  <Application>Microsoft Office PowerPoint</Application>
  <PresentationFormat>On-screen Show (16:9)</PresentationFormat>
  <Paragraphs>363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Roboto Slab</vt:lpstr>
      <vt:lpstr>Cambria Math</vt:lpstr>
      <vt:lpstr>Arial</vt:lpstr>
      <vt:lpstr>Times New Roman</vt:lpstr>
      <vt:lpstr>Source Sans Pro</vt:lpstr>
      <vt:lpstr>Calibri</vt:lpstr>
      <vt:lpstr>Cordelia template</vt:lpstr>
      <vt:lpstr>Визуелни систем препознавања интелигентног мобилног робота у функцији идентификације технолошких ентитета</vt:lpstr>
      <vt:lpstr>Увод</vt:lpstr>
      <vt:lpstr>Интелигентни мобилни робот RAICO</vt:lpstr>
      <vt:lpstr>1. Алгоритам за детекцију ликова објеката на слици</vt:lpstr>
      <vt:lpstr>PowerPoint Presentation</vt:lpstr>
      <vt:lpstr>Гаусов филтер</vt:lpstr>
      <vt:lpstr>Резултат примене Гаусовог филтера</vt:lpstr>
      <vt:lpstr>Сегментација слике</vt:lpstr>
      <vt:lpstr>Компаративна анализа метода сегментације слике</vt:lpstr>
      <vt:lpstr>Резултати примене Собелове методе </vt:lpstr>
      <vt:lpstr>Елиминација шума и конектовање пиксела са оквиром слике</vt:lpstr>
      <vt:lpstr>Груписање пиксела и формирање ликова објеката применом RGB анализе слике</vt:lpstr>
      <vt:lpstr>HSV анализа слике</vt:lpstr>
      <vt:lpstr>„Вододелница“ алгоритам</vt:lpstr>
      <vt:lpstr>„Вододелница“ алгоритам</vt:lpstr>
      <vt:lpstr>„Вододелница“ алгоритам</vt:lpstr>
      <vt:lpstr>Корекција „Водеделница“ алгоритма</vt:lpstr>
      <vt:lpstr>Резултат примене алгоритма за детекцију ликова објеката на слици</vt:lpstr>
      <vt:lpstr>2. Алгоритам за идентификацију детектованих ликова објеката</vt:lpstr>
      <vt:lpstr>PowerPoint Presentation</vt:lpstr>
      <vt:lpstr>Конволуционе неуронске мреже </vt:lpstr>
      <vt:lpstr>„Дообучавање“ конволуционих неуронских мрежа</vt:lpstr>
      <vt:lpstr>„Дообучавање“ конволуционих неуронских мрежа</vt:lpstr>
      <vt:lpstr>Резултати тестирања AlexNet-a са различитим параметрима</vt:lpstr>
      <vt:lpstr>Резултати „дообучавања“ истренираних модела CNN-a</vt:lpstr>
      <vt:lpstr>Резултат примене алгоритма за идентификацију детектованих ликова објеката</vt:lpstr>
      <vt:lpstr>Експериментална испитивања развијеног алгоритма за идентификацију технолошких ентитета</vt:lpstr>
      <vt:lpstr>Експериментална испитивања развијеног алгоритма за идентификацију технолошких ентитета</vt:lpstr>
      <vt:lpstr>Примена развијеног алгоритма приликом експлоатације интелигентног мобилног робота унутар лаб. модела технолошког окружења</vt:lpstr>
      <vt:lpstr>Примена развијеног алгоритма приликом експлоатације интелигентног мобилног робота унутар лаб. модела технолошког окружења</vt:lpstr>
      <vt:lpstr>Закључак</vt:lpstr>
      <vt:lpstr>Хвала на пажњи!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Sava Nedeljkovic</dc:creator>
  <cp:lastModifiedBy>Sava Nedeljkovic</cp:lastModifiedBy>
  <cp:revision>121</cp:revision>
  <dcterms:modified xsi:type="dcterms:W3CDTF">2019-09-11T08:15:12Z</dcterms:modified>
</cp:coreProperties>
</file>